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4"/>
    <p:sldMasterId id="2147483714" r:id="rId5"/>
  </p:sldMasterIdLst>
  <p:notesMasterIdLst>
    <p:notesMasterId r:id="rId22"/>
  </p:notesMasterIdLst>
  <p:sldIdLst>
    <p:sldId id="1418" r:id="rId6"/>
    <p:sldId id="272" r:id="rId7"/>
    <p:sldId id="280" r:id="rId8"/>
    <p:sldId id="273" r:id="rId9"/>
    <p:sldId id="1421" r:id="rId10"/>
    <p:sldId id="1419" r:id="rId11"/>
    <p:sldId id="301" r:id="rId12"/>
    <p:sldId id="451" r:id="rId13"/>
    <p:sldId id="425" r:id="rId14"/>
    <p:sldId id="453" r:id="rId15"/>
    <p:sldId id="437" r:id="rId16"/>
    <p:sldId id="399" r:id="rId17"/>
    <p:sldId id="455" r:id="rId18"/>
    <p:sldId id="456" r:id="rId19"/>
    <p:sldId id="452" r:id="rId20"/>
    <p:sldId id="2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EDF1F9"/>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E5DED2-874C-460A-B9DA-9FA6106EF455}" v="210" dt="2024-04-09T15:08:04.0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02"/>
    <p:restoredTop sz="75500"/>
  </p:normalViewPr>
  <p:slideViewPr>
    <p:cSldViewPr snapToGrid="0">
      <p:cViewPr>
        <p:scale>
          <a:sx n="60" d="100"/>
          <a:sy n="60" d="100"/>
        </p:scale>
        <p:origin x="1280" y="8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28/01/2026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021C1-D75B-7C52-030B-CA0E916113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BC31E8-8BE7-07A2-4A94-78F6FF982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FB48F5-B28F-931F-7CEC-3955DB97C7CA}"/>
              </a:ext>
            </a:extLst>
          </p:cNvPr>
          <p:cNvSpPr>
            <a:spLocks noGrp="1"/>
          </p:cNvSpPr>
          <p:nvPr>
            <p:ph type="body" idx="1"/>
          </p:nvPr>
        </p:nvSpPr>
        <p:spPr/>
        <p:txBody>
          <a:bodyPr/>
          <a:lstStyle/>
          <a:p>
            <a:r>
              <a:rPr lang="en-GB" dirty="0"/>
              <a:t>This is you setting your expectation – issue demerits for uniform/equipment if they do not meet your expectation after this.</a:t>
            </a:r>
          </a:p>
        </p:txBody>
      </p:sp>
      <p:sp>
        <p:nvSpPr>
          <p:cNvPr id="4" name="Slide Number Placeholder 3">
            <a:extLst>
              <a:ext uri="{FF2B5EF4-FFF2-40B4-BE49-F238E27FC236}">
                <a16:creationId xmlns:a16="http://schemas.microsoft.com/office/drawing/2014/main" id="{E40B0B72-BDA6-9A7F-7B33-4D60015BE001}"/>
              </a:ext>
            </a:extLst>
          </p:cNvPr>
          <p:cNvSpPr>
            <a:spLocks noGrp="1"/>
          </p:cNvSpPr>
          <p:nvPr>
            <p:ph type="sldNum" sz="quarter" idx="5"/>
          </p:nvPr>
        </p:nvSpPr>
        <p:spPr/>
        <p:txBody>
          <a:bodyPr/>
          <a:lstStyle/>
          <a:p>
            <a:fld id="{C162D475-DEA0-4309-A684-23B549FAADB8}" type="slidenum">
              <a:rPr lang="en-GB" smtClean="0"/>
              <a:t>1</a:t>
            </a:fld>
            <a:endParaRPr lang="en-GB"/>
          </a:p>
        </p:txBody>
      </p:sp>
    </p:spTree>
    <p:extLst>
      <p:ext uri="{BB962C8B-B14F-4D97-AF65-F5344CB8AC3E}">
        <p14:creationId xmlns:p14="http://schemas.microsoft.com/office/powerpoint/2010/main" val="4079266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3564735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added together the relative atomic masses, but have not considered the number of each type of atom. If students have answered C, they have taken the subscript ‘3’ to multiple both atoms by 3, instead of just the hydrogen atoms. </a:t>
            </a:r>
            <a:r>
              <a:rPr lang="en-GB" i="1" dirty="0"/>
              <a:t>To fix-it, give students a selection of compounds, and for each one ask them to list the number of each type of atom indicated in the formula. Then they should use this information to calculate the relative formula mass.</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calculated the relative formula mass of the compound instead of the percentage by mass as the question states. If the student answers C, they have calculated percentage by mass without taking into account the number of carbon atoms in the formula. </a:t>
            </a:r>
            <a:r>
              <a:rPr lang="en-GB" i="1" dirty="0"/>
              <a:t>To fix-it, model the correct method to work out a percentage by mass calculation, and then give students some more percentage composition calculations to practice.</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added together the relative atomic masses of carbon and oxygen instead of using the calculation formula. If students answer C, they have forgotten to multiply by 100 to give an answer as a percentage. </a:t>
            </a:r>
            <a:r>
              <a:rPr lang="en-GB" i="1" dirty="0"/>
              <a:t>To fix-it, model the correct method to work out a percentage by mass calculation, and then give students some more percentage composition calculations to practice.</a:t>
            </a:r>
            <a:endParaRPr lang="en-GB" b="0" i="1" dirty="0"/>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692883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298D9-067E-80BF-E301-A98B35347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66A728-04D3-99C0-0001-0AEA6F304A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5E4FD1-613A-3139-99DA-2C0FCADE930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0E85E3C6-42C8-EFB4-8296-3564567FCDC0}"/>
              </a:ext>
            </a:extLst>
          </p:cNvPr>
          <p:cNvSpPr>
            <a:spLocks noGrp="1"/>
          </p:cNvSpPr>
          <p:nvPr>
            <p:ph type="sldNum" sz="quarter" idx="5"/>
          </p:nvPr>
        </p:nvSpPr>
        <p:spPr/>
        <p:txBody>
          <a:bodyPr/>
          <a:lstStyle/>
          <a:p>
            <a:fld id="{02C02FAF-5122-C245-974D-1AD19803020E}" type="slidenum">
              <a:rPr lang="en-US" smtClean="0"/>
              <a:t>2</a:t>
            </a:fld>
            <a:endParaRPr lang="en-US"/>
          </a:p>
        </p:txBody>
      </p:sp>
    </p:spTree>
    <p:extLst>
      <p:ext uri="{BB962C8B-B14F-4D97-AF65-F5344CB8AC3E}">
        <p14:creationId xmlns:p14="http://schemas.microsoft.com/office/powerpoint/2010/main" val="2912752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46ABE-10A3-B7C9-E595-0F1D5F2E0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06A93B-C14B-DFBE-43AF-7FAF3D57A2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C6C7B6-2F40-0444-AD00-E7E2C0C4F21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A2C51C87-BCC6-9CC5-39CD-116B09C2B688}"/>
              </a:ext>
            </a:extLst>
          </p:cNvPr>
          <p:cNvSpPr>
            <a:spLocks noGrp="1"/>
          </p:cNvSpPr>
          <p:nvPr>
            <p:ph type="sldNum" sz="quarter" idx="5"/>
          </p:nvPr>
        </p:nvSpPr>
        <p:spPr/>
        <p:txBody>
          <a:bodyPr/>
          <a:lstStyle/>
          <a:p>
            <a:fld id="{02C02FAF-5122-C245-974D-1AD19803020E}" type="slidenum">
              <a:rPr lang="en-US" smtClean="0"/>
              <a:t>3</a:t>
            </a:fld>
            <a:endParaRPr lang="en-US"/>
          </a:p>
        </p:txBody>
      </p:sp>
    </p:spTree>
    <p:extLst>
      <p:ext uri="{BB962C8B-B14F-4D97-AF65-F5344CB8AC3E}">
        <p14:creationId xmlns:p14="http://schemas.microsoft.com/office/powerpoint/2010/main" val="3750068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5A023-12AE-BC88-673F-1D948A46B8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2BD744-1119-D5D7-E67C-A2B269C39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2325CD-D110-4DAC-000B-965AE8E05D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Teachers remember to input the quiz score</a:t>
            </a:r>
          </a:p>
        </p:txBody>
      </p:sp>
      <p:sp>
        <p:nvSpPr>
          <p:cNvPr id="4" name="Slide Number Placeholder 3">
            <a:extLst>
              <a:ext uri="{FF2B5EF4-FFF2-40B4-BE49-F238E27FC236}">
                <a16:creationId xmlns:a16="http://schemas.microsoft.com/office/drawing/2014/main" id="{0EE80A83-87A8-911F-600B-D432B217AAFB}"/>
              </a:ext>
            </a:extLst>
          </p:cNvPr>
          <p:cNvSpPr>
            <a:spLocks noGrp="1"/>
          </p:cNvSpPr>
          <p:nvPr>
            <p:ph type="sldNum" sz="quarter" idx="5"/>
          </p:nvPr>
        </p:nvSpPr>
        <p:spPr/>
        <p:txBody>
          <a:bodyPr/>
          <a:lstStyle/>
          <a:p>
            <a:fld id="{02C02FAF-5122-C245-974D-1AD19803020E}" type="slidenum">
              <a:rPr lang="en-US" smtClean="0"/>
              <a:t>4</a:t>
            </a:fld>
            <a:endParaRPr lang="en-US"/>
          </a:p>
        </p:txBody>
      </p:sp>
    </p:spTree>
    <p:extLst>
      <p:ext uri="{BB962C8B-B14F-4D97-AF65-F5344CB8AC3E}">
        <p14:creationId xmlns:p14="http://schemas.microsoft.com/office/powerpoint/2010/main" val="983263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5</a:t>
            </a:fld>
            <a:endParaRPr lang="en-GB"/>
          </a:p>
        </p:txBody>
      </p:sp>
    </p:spTree>
    <p:extLst>
      <p:ext uri="{BB962C8B-B14F-4D97-AF65-F5344CB8AC3E}">
        <p14:creationId xmlns:p14="http://schemas.microsoft.com/office/powerpoint/2010/main" val="1696048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64362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Students will likely guess that 2/3 of the mass is hydrogen because 2/3 of the atoms are hydrogen. This allows you to tackle that misconception immediately.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Using our knowledge from the last 3 lessons we are now able to complete our first quantitative chemical calculation. We can calculate the exact percentage of a compound’s mass that is provided by one specific element. </a:t>
            </a:r>
          </a:p>
          <a:p>
            <a:r>
              <a:rPr lang="en-GB" sz="1200" b="0" i="1" kern="1200" dirty="0">
                <a:solidFill>
                  <a:schemeClr val="tx1"/>
                </a:solidFill>
                <a:effectLst/>
                <a:latin typeface="+mn-lt"/>
                <a:ea typeface="+mn-ea"/>
                <a:cs typeface="+mn-cs"/>
              </a:rPr>
              <a:t>As you know, what has the chemical formula H2O. Think about the mass of a water molecule. What percentage of that mass do you think comes from hydrogen? </a:t>
            </a:r>
          </a:p>
          <a:p>
            <a:r>
              <a:rPr lang="en-GB" sz="1200" b="1" i="0" kern="1200" dirty="0">
                <a:solidFill>
                  <a:schemeClr val="tx1"/>
                </a:solidFill>
                <a:effectLst/>
                <a:latin typeface="+mn-lt"/>
                <a:ea typeface="+mn-ea"/>
                <a:cs typeface="+mn-cs"/>
              </a:rPr>
              <a:t>Here, students might say 66% because water molecules contain 2 atoms of hydrogen and 1 oxygen. The next part of the exposition will be to highlight that the masses of these atoms are very different and so hydrogen only takes up a small percentage of the total mass.</a:t>
            </a:r>
          </a:p>
          <a:p>
            <a:r>
              <a:rPr lang="en-GB" sz="1200" kern="1200" dirty="0">
                <a:solidFill>
                  <a:schemeClr val="tx1"/>
                </a:solidFill>
                <a:effectLst/>
                <a:latin typeface="+mn-lt"/>
                <a:ea typeface="+mn-ea"/>
                <a:cs typeface="+mn-cs"/>
              </a:rPr>
              <a:t>Just knowing the number of atoms of each element in a compound does not tell the full story. Last lesson we learnt that elements do not all have the same mass e.g. hydrogen atoms have much lower mass than oxygen atoms. This means that even though there are fewer oxygen atoms in the water they provide most of the mass overall. </a:t>
            </a:r>
          </a:p>
          <a:p>
            <a:r>
              <a:rPr lang="en-GB" sz="1200" kern="1200" dirty="0">
                <a:solidFill>
                  <a:schemeClr val="tx1"/>
                </a:solidFill>
                <a:effectLst/>
                <a:latin typeface="+mn-lt"/>
                <a:ea typeface="+mn-ea"/>
                <a:cs typeface="+mn-cs"/>
              </a:rPr>
              <a:t>It’s like your school bag. If you have full equipment (you better!) you will have at least 10 things in your pencil case (pens, pencils, glue stick etc). You probably have fewer than 10 books in your bag but because each book is so much bigger than a pen, most of the mass in your bag comes from the books. Similarly, after today’s lesson we will be able to calculate the exact percentage of a compound’s overall mass that is provided by a specific element. </a:t>
            </a:r>
          </a:p>
          <a:p>
            <a:r>
              <a:rPr lang="en-GB" sz="1200" kern="1200" dirty="0">
                <a:solidFill>
                  <a:schemeClr val="tx1"/>
                </a:solidFill>
                <a:effectLst/>
                <a:latin typeface="+mn-lt"/>
                <a:ea typeface="+mn-ea"/>
                <a:cs typeface="+mn-cs"/>
              </a:rPr>
              <a:t>This type of calculation can also be used to help increase our understanding of our own bodies and the world around us e.g. by calculating that on average 65% of your body’s mass is provided by oxygen atoms or that 71% of the mass of the Sun’s outer layers (photosphere and chromosphere) is provided by hydrogen atoms.</a:t>
            </a:r>
          </a:p>
          <a:p>
            <a:r>
              <a:rPr lang="en-GB" sz="1200" b="1" kern="1200" dirty="0">
                <a:solidFill>
                  <a:schemeClr val="tx1"/>
                </a:solidFill>
                <a:effectLst/>
                <a:latin typeface="+mn-lt"/>
                <a:ea typeface="+mn-ea"/>
                <a:cs typeface="+mn-cs"/>
              </a:rPr>
              <a:t>​Example for higher sets</a:t>
            </a:r>
            <a:r>
              <a:rPr lang="en-GB" sz="1200" kern="1200" dirty="0">
                <a:solidFill>
                  <a:schemeClr val="tx1"/>
                </a:solidFill>
                <a:effectLst/>
                <a:latin typeface="+mn-lt"/>
                <a:ea typeface="+mn-ea"/>
                <a:cs typeface="+mn-cs"/>
              </a:rPr>
              <a:t>: E.g. guanine (a substance used to make DNA) has 5 hydrogen atoms, 5 nitrogen atoms and 5 carbon atoms but they do not make up an equal amount of mass.​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Image from </a:t>
            </a:r>
            <a:r>
              <a:rPr lang="en-GB" sz="1200" kern="1200" dirty="0" err="1">
                <a:solidFill>
                  <a:schemeClr val="tx1"/>
                </a:solidFill>
                <a:effectLst/>
                <a:latin typeface="+mn-lt"/>
                <a:ea typeface="+mn-ea"/>
                <a:cs typeface="+mn-cs"/>
              </a:rPr>
              <a:t>pixabay</a:t>
            </a:r>
            <a:endParaRPr lang="en-GB" sz="120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1513865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Suggested script:</a:t>
            </a:r>
          </a:p>
          <a:p>
            <a:r>
              <a:rPr lang="en-GB" b="0"/>
              <a:t>Percentage by mass is exactly what it sounds like. When you think of a compound, made up of different types of atom, each atom will have a different mass, and those masses added together make up the total mass of the compound. Like water, contains hydrogen atoms and an oxygen atom. </a:t>
            </a:r>
            <a:r>
              <a:rPr lang="en-GB" b="1"/>
              <a:t>Dual code on the board the formula for water and draw a simple molecule with 2 x hydrogen atoms bonded to an oxygen atom in a V shape.</a:t>
            </a:r>
          </a:p>
          <a:p>
            <a:r>
              <a:rPr lang="en-GB" b="0"/>
              <a:t>We can use a percentage by mass calculation to figure out what percentage of the total mass comes from a single element or group of atoms. So thinking about water, we can check what percentage of the mass of that compound is hydrogen atoms, and what percentage is the oxygen atom. Is the hydrogen contributing 50% of the mass? 10%? 90% who knows?! </a:t>
            </a:r>
          </a:p>
          <a:p>
            <a:r>
              <a:rPr lang="en-GB" b="0"/>
              <a:t>So, </a:t>
            </a:r>
            <a:r>
              <a:rPr lang="en-GB" b="1"/>
              <a:t>read definition, </a:t>
            </a:r>
            <a:r>
              <a:rPr lang="en-GB" b="0"/>
              <a:t>percentage by mass is used to calculate the percentage by mass of an element within a compound.</a:t>
            </a:r>
          </a:p>
          <a:p>
            <a:r>
              <a:rPr lang="en-GB" b="0"/>
              <a:t>How can we find this out? Well, we use a formula which looks like this. </a:t>
            </a:r>
            <a:r>
              <a:rPr lang="en-GB" b="1"/>
              <a:t>animate formula.</a:t>
            </a:r>
          </a:p>
          <a:p>
            <a:r>
              <a:rPr lang="en-GB" b="0" i="1"/>
              <a:t>What is this formula telling us? </a:t>
            </a:r>
            <a:r>
              <a:rPr lang="en-GB" b="1" i="1"/>
              <a:t>To calculate the percentage by mass, we should multiply the relative atomic mass of an element by the number of atoms of that element in a compound. Then divide by the relative formula mass of the compound. Then multiple by 100.</a:t>
            </a:r>
          </a:p>
          <a:p>
            <a:r>
              <a:rPr lang="en-GB" b="0" i="0"/>
              <a:t>Lets look at this in practice. What is the percentage by mass of hydrogen in water, H</a:t>
            </a:r>
            <a:r>
              <a:rPr lang="en-GB" b="0" i="0" baseline="-25000"/>
              <a:t>2</a:t>
            </a:r>
            <a:r>
              <a:rPr lang="en-GB" b="0" i="0"/>
              <a:t>O?</a:t>
            </a:r>
          </a:p>
          <a:p>
            <a:r>
              <a:rPr lang="en-GB" b="1" i="0"/>
              <a:t>animate to reveal the steps one by one with the worked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can also be called a ‘percentage composition’ calculation.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Repeat this process with the second calculation worked out on the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Repeat on the whiteboard with other simple compounds as necessary for students to grasp this method, and then give students an opportunity to try this independently. You can also ask students to work it out in pairs before trying independently.</a:t>
            </a:r>
          </a:p>
          <a:p>
            <a:endParaRPr lang="en-GB" b="1" i="0"/>
          </a:p>
          <a:p>
            <a:endParaRPr lang="en-GB" b="0"/>
          </a:p>
          <a:p>
            <a:endParaRPr lang="en-GB"/>
          </a:p>
        </p:txBody>
      </p:sp>
      <p:sp>
        <p:nvSpPr>
          <p:cNvPr id="4" name="Slide Number Placeholder 3"/>
          <p:cNvSpPr>
            <a:spLocks noGrp="1"/>
          </p:cNvSpPr>
          <p:nvPr>
            <p:ph type="sldNum" sz="quarter" idx="10"/>
          </p:nvPr>
        </p:nvSpPr>
        <p:spPr/>
        <p:txBody>
          <a:bodyPr/>
          <a:lstStyle/>
          <a:p>
            <a:fld id="{E20D7E7C-F5C6-4192-8BC9-88CE0C5CAEAA}" type="slidenum">
              <a:rPr lang="en-GB" smtClean="0"/>
              <a:t>9</a:t>
            </a:fld>
            <a:endParaRPr lang="en-GB"/>
          </a:p>
        </p:txBody>
      </p:sp>
    </p:spTree>
    <p:extLst>
      <p:ext uri="{BB962C8B-B14F-4D97-AF65-F5344CB8AC3E}">
        <p14:creationId xmlns:p14="http://schemas.microsoft.com/office/powerpoint/2010/main" val="3894629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Image source: </a:t>
            </a:r>
            <a:r>
              <a:rPr lang="en-GB" err="1"/>
              <a:t>Pixabay</a:t>
            </a:r>
            <a:endParaRPr lang="en-GB"/>
          </a:p>
        </p:txBody>
      </p:sp>
      <p:sp>
        <p:nvSpPr>
          <p:cNvPr id="4" name="Slide Number Placeholder 3"/>
          <p:cNvSpPr>
            <a:spLocks noGrp="1"/>
          </p:cNvSpPr>
          <p:nvPr>
            <p:ph type="sldNum" sz="quarter" idx="5"/>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26446463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3713268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45605691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788369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794649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188871240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6194875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17590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38240744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8974-12DC-8338-C96A-3ECEA3C6C5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0E2189D-2A5F-B732-A050-BB7E2E3F75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885CB0-E5DA-D828-9C2E-6DF41847C68C}"/>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CED76FB-F5DD-0B92-FD96-4EFB8C6040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1A1E6F-41EC-75AB-8068-637CDA089A5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4449065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75700-C646-D5F3-C167-C06AA48F3A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F6D79A-1C81-B25B-607B-4F3386B6AD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99EB93-CEE2-0D19-A7FD-9176F47C4B4D}"/>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F3D9F035-0929-B07B-2249-D41F6B6125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E5B6F-E153-A04D-48D0-FF63C762E6E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13297636"/>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57682-FE29-027A-4BEC-C677A4DF90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4CF73C-44CF-2EF6-1292-672C565D010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2A8F90-8E8F-7491-4EC8-6CE2C13D0A52}"/>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22468AD1-F693-5432-5FAB-00E7A606D1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DDA72-74B6-722D-7C5A-9FDE4CC0060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5442775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84414610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37AE1-C9BB-63EB-8DF4-1B819BB666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EF4A8D-9CC0-56D0-D9A8-635AE3EE63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C505B2-3479-FAE2-537E-A76D9472B0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5DA9AF-E112-21EA-9384-263C556AE53E}"/>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2CDF62B4-D0A0-7C07-902B-7516517C54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D18EF0-48FB-16B6-AED6-ADB0AFDF1B7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06415538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D1310-40FE-D45C-58DD-ABF07D4E06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3F65980-9C1B-C007-59C5-F3F75D7B48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AC36EE-6C71-27FE-7515-A1427BCFE8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5EC500-A9E0-377D-32DD-FBE9CE727F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0B9722-8A0D-818C-501B-11E40788A15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E8FD19-6FD9-0E0A-38FC-DC0FEFAB71AC}"/>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C9962E37-00B0-D0ED-35CE-D34B418390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6B8D39-8504-2DA8-F005-D0A60040479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13026138"/>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4BE2C-2F74-9DAD-81BB-82F4EEE958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03DE94-F91A-D02F-4958-33E4D931C88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3C6057DD-49B8-FB58-414B-C1789CCE15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CDC98D-746C-324F-799A-3F1E83F2853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30081230"/>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F0A74-5036-FFDB-C1F5-370746C1DFB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10561838-8BDE-8CBA-6E6B-6E4A7F3843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3E1901-DB60-E78D-5C91-09B69A83155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38176541"/>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7B020-9DCA-EAF6-4D76-00214E3FCD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454724-92A1-4454-4802-F9F7F345EA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97F046-BA16-B591-9239-F94D1A98D8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47FCA5-22BB-808B-0D45-BE38CBBD6CEE}"/>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A664A501-234A-5FDA-A036-FD33B97790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215E2D-D3CF-5D27-3C95-FAB386E12E2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143440043"/>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723A7-6F80-F9D8-9302-F64302059B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7860E23-B346-46E8-87B9-4E64BEDF87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833149E-2779-87FF-A7B8-D8A09E2FC2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E95A30-479C-E362-D364-74C09F13A71D}"/>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0A0C9AC7-B003-34B1-CFF7-FA91217FFC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AE27D0-ABC4-50C6-172E-84BEC99E840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43327431"/>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CF4DA-A770-B7F7-1ACD-C27CDEC8B00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4FB41E-D59B-0BEE-CAE3-BB9FEC2EE0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1631A1-4B44-4A4E-FC40-1D596BDDFF62}"/>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BCF8AEE3-E2B3-99A9-0131-F570270C2D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80AB08-B1D1-CE73-D694-F257F5398B3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93516242"/>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03EE78-E984-691B-1378-09D14434C51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524DBF-B24E-1907-A355-6033F210E7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9245BD-CCF3-9B75-286C-162F097AA80B}"/>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E775D118-DC13-C2F6-E7CF-C8119B5B26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5D259A-2291-5DC0-71B5-D3A135593D4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06012445"/>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585201"/>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85321952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1264115122"/>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Check for understandin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430739671"/>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App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64776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Activ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713110767"/>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Exit tick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4868281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650980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669405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106729693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32323508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2804634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51989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4932768"/>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498D91-D0C1-B3C3-41EF-291153DA07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939BDA-D620-A700-715A-6EBD75CC74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B953FC-77F0-6412-A04A-C6A635C391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GB"/>
          </a:p>
        </p:txBody>
      </p:sp>
      <p:sp>
        <p:nvSpPr>
          <p:cNvPr id="5" name="Footer Placeholder 4">
            <a:extLst>
              <a:ext uri="{FF2B5EF4-FFF2-40B4-BE49-F238E27FC236}">
                <a16:creationId xmlns:a16="http://schemas.microsoft.com/office/drawing/2014/main" id="{5A576DF3-083D-3F27-2267-70FF41BD06F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085661B-F726-65FA-432F-3E852ADF1D3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7102123"/>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30" r:id="rId15"/>
    <p:sldLayoutId id="2147483731" r:id="rId16"/>
    <p:sldLayoutId id="2147483732"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7.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microsoft.com/office/2007/relationships/hdphoto" Target="../media/hdphoto2.wdp"/><Relationship Id="rId10"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21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0.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30.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170.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A4D10-71AE-6DE2-3394-8E695A314B17}"/>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86CA6359-AED0-E10A-6B25-A041152237D9}"/>
              </a:ext>
            </a:extLst>
          </p:cNvPr>
          <p:cNvSpPr txBox="1">
            <a:spLocks/>
          </p:cNvSpPr>
          <p:nvPr/>
        </p:nvSpPr>
        <p:spPr>
          <a:xfrm>
            <a:off x="627594" y="1197916"/>
            <a:ext cx="3011533" cy="706564"/>
          </a:xfrm>
          <a:prstGeom prst="rect">
            <a:avLst/>
          </a:prstGeom>
          <a:solidFill>
            <a:schemeClr val="tx2">
              <a:lumMod val="10000"/>
              <a:lumOff val="90000"/>
            </a:schemeClr>
          </a:solidFill>
          <a:ln w="57150" cmpd="sng">
            <a:solidFill>
              <a:schemeClr val="accent1"/>
            </a:solidFill>
            <a:prstDash val="solid"/>
          </a:ln>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500" b="1" dirty="0">
                <a:effectLst>
                  <a:outerShdw blurRad="38100" dist="38100" dir="2700000" algn="tl">
                    <a:srgbClr val="000000">
                      <a:alpha val="43137"/>
                    </a:srgbClr>
                  </a:outerShdw>
                </a:effectLst>
                <a:latin typeface="+mn-lt"/>
                <a:cs typeface="Aptos Serif"/>
              </a:rPr>
              <a:t>Desk </a:t>
            </a:r>
          </a:p>
        </p:txBody>
      </p:sp>
      <p:pic>
        <p:nvPicPr>
          <p:cNvPr id="10" name="Picture 9">
            <a:extLst>
              <a:ext uri="{FF2B5EF4-FFF2-40B4-BE49-F238E27FC236}">
                <a16:creationId xmlns:a16="http://schemas.microsoft.com/office/drawing/2014/main" id="{96A73315-F0EB-9D20-D395-BAEF7DC501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91447" y="87591"/>
            <a:ext cx="925273" cy="894363"/>
          </a:xfrm>
          <a:prstGeom prst="rect">
            <a:avLst/>
          </a:prstGeom>
          <a:noFill/>
          <a:ln>
            <a:noFill/>
          </a:ln>
        </p:spPr>
      </p:pic>
      <p:pic>
        <p:nvPicPr>
          <p:cNvPr id="11" name="Picture 10" descr="A picture containing text&#10;&#10;Description automatically generated">
            <a:extLst>
              <a:ext uri="{FF2B5EF4-FFF2-40B4-BE49-F238E27FC236}">
                <a16:creationId xmlns:a16="http://schemas.microsoft.com/office/drawing/2014/main" id="{3ACF87F4-7A7F-60DF-DAE7-821462AEB86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1919" y="103133"/>
            <a:ext cx="920475" cy="904137"/>
          </a:xfrm>
          <a:prstGeom prst="rect">
            <a:avLst/>
          </a:prstGeom>
          <a:noFill/>
          <a:ln>
            <a:noFill/>
          </a:ln>
        </p:spPr>
      </p:pic>
      <p:pic>
        <p:nvPicPr>
          <p:cNvPr id="12" name="Picture 11" descr="A picture containing text&#10;&#10;Description automatically generated">
            <a:extLst>
              <a:ext uri="{FF2B5EF4-FFF2-40B4-BE49-F238E27FC236}">
                <a16:creationId xmlns:a16="http://schemas.microsoft.com/office/drawing/2014/main" id="{E3A91358-C2A9-6E88-04E0-FB59E1C63FB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336102" y="83372"/>
            <a:ext cx="915944" cy="898582"/>
          </a:xfrm>
          <a:prstGeom prst="rect">
            <a:avLst/>
          </a:prstGeom>
          <a:noFill/>
          <a:ln>
            <a:noFill/>
          </a:ln>
        </p:spPr>
      </p:pic>
      <p:pic>
        <p:nvPicPr>
          <p:cNvPr id="13" name="Picture 12" descr="A picture containing text, sign&#10;&#10;Description automatically generated">
            <a:extLst>
              <a:ext uri="{FF2B5EF4-FFF2-40B4-BE49-F238E27FC236}">
                <a16:creationId xmlns:a16="http://schemas.microsoft.com/office/drawing/2014/main" id="{DA49D66D-90ED-559A-4F4F-5D6AC271FAC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86964" y="87910"/>
            <a:ext cx="929438" cy="934585"/>
          </a:xfrm>
          <a:prstGeom prst="rect">
            <a:avLst/>
          </a:prstGeom>
          <a:noFill/>
          <a:ln>
            <a:noFill/>
          </a:ln>
        </p:spPr>
      </p:pic>
      <p:pic>
        <p:nvPicPr>
          <p:cNvPr id="2" name="Picture 1">
            <a:extLst>
              <a:ext uri="{FF2B5EF4-FFF2-40B4-BE49-F238E27FC236}">
                <a16:creationId xmlns:a16="http://schemas.microsoft.com/office/drawing/2014/main" id="{2ECD2BBD-4674-E1DE-47AC-340D22E43DC8}"/>
              </a:ext>
            </a:extLst>
          </p:cNvPr>
          <p:cNvPicPr>
            <a:picLocks noChangeAspect="1"/>
          </p:cNvPicPr>
          <p:nvPr/>
        </p:nvPicPr>
        <p:blipFill>
          <a:blip r:embed="rId7"/>
          <a:stretch>
            <a:fillRect/>
          </a:stretch>
        </p:blipFill>
        <p:spPr>
          <a:xfrm>
            <a:off x="868821" y="1274494"/>
            <a:ext cx="584775" cy="584775"/>
          </a:xfrm>
          <a:prstGeom prst="rect">
            <a:avLst/>
          </a:prstGeom>
        </p:spPr>
      </p:pic>
      <p:pic>
        <p:nvPicPr>
          <p:cNvPr id="3" name="Picture 2">
            <a:extLst>
              <a:ext uri="{FF2B5EF4-FFF2-40B4-BE49-F238E27FC236}">
                <a16:creationId xmlns:a16="http://schemas.microsoft.com/office/drawing/2014/main" id="{14CEA73F-5D36-2507-EE38-6404DC5ABC6F}"/>
              </a:ext>
            </a:extLst>
          </p:cNvPr>
          <p:cNvPicPr>
            <a:picLocks noChangeAspect="1"/>
          </p:cNvPicPr>
          <p:nvPr/>
        </p:nvPicPr>
        <p:blipFill>
          <a:blip r:embed="rId8"/>
          <a:stretch>
            <a:fillRect/>
          </a:stretch>
        </p:blipFill>
        <p:spPr>
          <a:xfrm>
            <a:off x="2828669" y="4304458"/>
            <a:ext cx="1620916" cy="1620916"/>
          </a:xfrm>
          <a:prstGeom prst="rect">
            <a:avLst/>
          </a:prstGeom>
        </p:spPr>
      </p:pic>
      <p:sp>
        <p:nvSpPr>
          <p:cNvPr id="21" name="Title 1">
            <a:extLst>
              <a:ext uri="{FF2B5EF4-FFF2-40B4-BE49-F238E27FC236}">
                <a16:creationId xmlns:a16="http://schemas.microsoft.com/office/drawing/2014/main" id="{552AD2A1-9437-DD06-4633-3313DF1A9712}"/>
              </a:ext>
            </a:extLst>
          </p:cNvPr>
          <p:cNvSpPr txBox="1">
            <a:spLocks/>
          </p:cNvSpPr>
          <p:nvPr/>
        </p:nvSpPr>
        <p:spPr>
          <a:xfrm>
            <a:off x="4590233" y="1194726"/>
            <a:ext cx="3011533" cy="706564"/>
          </a:xfrm>
          <a:prstGeom prst="rect">
            <a:avLst/>
          </a:prstGeom>
          <a:solidFill>
            <a:schemeClr val="tx2">
              <a:lumMod val="10000"/>
              <a:lumOff val="90000"/>
            </a:schemeClr>
          </a:solidFill>
          <a:ln w="57150" cmpd="sng">
            <a:solidFill>
              <a:schemeClr val="accent1"/>
            </a:solidFill>
            <a:prstDash val="solid"/>
          </a:ln>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500" b="1" dirty="0">
                <a:effectLst>
                  <a:outerShdw blurRad="38100" dist="38100" dir="2700000" algn="tl">
                    <a:srgbClr val="000000">
                      <a:alpha val="43137"/>
                    </a:srgbClr>
                  </a:outerShdw>
                </a:effectLst>
                <a:latin typeface="+mn-lt"/>
                <a:cs typeface="Aptos Serif"/>
              </a:rPr>
              <a:t>Uniform</a:t>
            </a:r>
          </a:p>
        </p:txBody>
      </p:sp>
      <p:pic>
        <p:nvPicPr>
          <p:cNvPr id="1026" name="Picture 2" descr="2,100+ Shirt And Tie Stock Illustrations, Royalty-Free Vector Graphics &amp;  Clip Art - iStock | Man in shirt and tie, Shirt and tie icon, White shirt  and tie">
            <a:extLst>
              <a:ext uri="{FF2B5EF4-FFF2-40B4-BE49-F238E27FC236}">
                <a16:creationId xmlns:a16="http://schemas.microsoft.com/office/drawing/2014/main" id="{303E4691-A0C3-C2AB-F7C4-03CD66DE2AE9}"/>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saturation sat="0"/>
                    </a14:imgEffect>
                    <a14:imgEffect>
                      <a14:brightnessContrast contrast="20000"/>
                    </a14:imgEffect>
                  </a14:imgLayer>
                </a14:imgProps>
              </a:ext>
              <a:ext uri="{28A0092B-C50C-407E-A947-70E740481C1C}">
                <a14:useLocalDpi xmlns:a14="http://schemas.microsoft.com/office/drawing/2010/main" val="0"/>
              </a:ext>
            </a:extLst>
          </a:blip>
          <a:srcRect l="35713" t="5511" r="36429" b="57591"/>
          <a:stretch>
            <a:fillRect/>
          </a:stretch>
        </p:blipFill>
        <p:spPr bwMode="auto">
          <a:xfrm>
            <a:off x="6380360" y="4126548"/>
            <a:ext cx="1283855" cy="12192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24B8EA-3E31-A582-58D8-697122B5117B}"/>
              </a:ext>
            </a:extLst>
          </p:cNvPr>
          <p:cNvSpPr txBox="1"/>
          <p:nvPr/>
        </p:nvSpPr>
        <p:spPr>
          <a:xfrm>
            <a:off x="120311" y="371607"/>
            <a:ext cx="7481455" cy="523220"/>
          </a:xfrm>
          <a:prstGeom prst="rect">
            <a:avLst/>
          </a:prstGeom>
          <a:noFill/>
        </p:spPr>
        <p:txBody>
          <a:bodyPr wrap="square" rtlCol="0">
            <a:spAutoFit/>
          </a:bodyPr>
          <a:lstStyle/>
          <a:p>
            <a:r>
              <a:rPr lang="en-GB" sz="2800" b="1" dirty="0">
                <a:effectLst>
                  <a:outerShdw blurRad="38100" dist="38100" dir="2700000" algn="tl">
                    <a:srgbClr val="000000">
                      <a:alpha val="43137"/>
                    </a:srgbClr>
                  </a:outerShdw>
                </a:effectLst>
                <a:latin typeface="Century Gothic" panose="020B0502020202020204" pitchFamily="34" charset="0"/>
              </a:rPr>
              <a:t>After the register, I am checking your….</a:t>
            </a:r>
          </a:p>
        </p:txBody>
      </p:sp>
      <p:pic>
        <p:nvPicPr>
          <p:cNvPr id="1028" name="Picture 4" descr="Cartoon Piercings Stock Illustrations – 132 Cartoon Piercings Stock  Illustrations, Vectors &amp; Clipart - Dreamstime">
            <a:extLst>
              <a:ext uri="{FF2B5EF4-FFF2-40B4-BE49-F238E27FC236}">
                <a16:creationId xmlns:a16="http://schemas.microsoft.com/office/drawing/2014/main" id="{752FBC88-A68C-EC55-20FC-88A31096EFE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1117" y="2304551"/>
            <a:ext cx="1353098" cy="135309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968EC7CD-29BA-03FA-A922-1D970DC9350F}"/>
              </a:ext>
            </a:extLst>
          </p:cNvPr>
          <p:cNvPicPr>
            <a:picLocks noChangeAspect="1"/>
          </p:cNvPicPr>
          <p:nvPr/>
        </p:nvPicPr>
        <p:blipFill>
          <a:blip r:embed="rId12"/>
          <a:stretch>
            <a:fillRect/>
          </a:stretch>
        </p:blipFill>
        <p:spPr>
          <a:xfrm>
            <a:off x="369105" y="1981058"/>
            <a:ext cx="3528509" cy="1859422"/>
          </a:xfrm>
          <a:prstGeom prst="rect">
            <a:avLst/>
          </a:prstGeom>
        </p:spPr>
      </p:pic>
      <p:sp>
        <p:nvSpPr>
          <p:cNvPr id="4" name="Title 1">
            <a:extLst>
              <a:ext uri="{FF2B5EF4-FFF2-40B4-BE49-F238E27FC236}">
                <a16:creationId xmlns:a16="http://schemas.microsoft.com/office/drawing/2014/main" id="{F47F0862-60E0-5EF6-BB2D-23A72BB91927}"/>
              </a:ext>
            </a:extLst>
          </p:cNvPr>
          <p:cNvSpPr txBox="1">
            <a:spLocks/>
          </p:cNvSpPr>
          <p:nvPr/>
        </p:nvSpPr>
        <p:spPr>
          <a:xfrm>
            <a:off x="8552872" y="1152705"/>
            <a:ext cx="3011533" cy="706564"/>
          </a:xfrm>
          <a:prstGeom prst="rect">
            <a:avLst/>
          </a:prstGeom>
          <a:solidFill>
            <a:schemeClr val="tx2">
              <a:lumMod val="10000"/>
              <a:lumOff val="90000"/>
            </a:schemeClr>
          </a:solidFill>
          <a:ln w="57150" cmpd="sng">
            <a:solidFill>
              <a:schemeClr val="accent1"/>
            </a:solidFill>
            <a:prstDash val="solid"/>
          </a:ln>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500" b="1" dirty="0">
                <a:effectLst>
                  <a:outerShdw blurRad="38100" dist="38100" dir="2700000" algn="tl">
                    <a:srgbClr val="000000">
                      <a:alpha val="43137"/>
                    </a:srgbClr>
                  </a:outerShdw>
                </a:effectLst>
                <a:latin typeface="+mn-lt"/>
                <a:cs typeface="Aptos Serif"/>
              </a:rPr>
              <a:t>SLANT</a:t>
            </a:r>
          </a:p>
        </p:txBody>
      </p:sp>
      <p:sp>
        <p:nvSpPr>
          <p:cNvPr id="5" name="TextBox 4">
            <a:extLst>
              <a:ext uri="{FF2B5EF4-FFF2-40B4-BE49-F238E27FC236}">
                <a16:creationId xmlns:a16="http://schemas.microsoft.com/office/drawing/2014/main" id="{4E8B6F52-72BA-7E5F-36F8-59E897DC4815}"/>
              </a:ext>
            </a:extLst>
          </p:cNvPr>
          <p:cNvSpPr txBox="1"/>
          <p:nvPr/>
        </p:nvSpPr>
        <p:spPr>
          <a:xfrm>
            <a:off x="184472" y="4653251"/>
            <a:ext cx="2192968" cy="1384995"/>
          </a:xfrm>
          <a:prstGeom prst="rect">
            <a:avLst/>
          </a:prstGeom>
          <a:noFill/>
        </p:spPr>
        <p:txBody>
          <a:bodyPr wrap="square" rtlCol="0">
            <a:spAutoFit/>
          </a:bodyPr>
          <a:lstStyle/>
          <a:p>
            <a:r>
              <a:rPr lang="en-GB" sz="2400" dirty="0">
                <a:latin typeface="Century Gothic" panose="020B0502020202020204" pitchFamily="34" charset="0"/>
              </a:rPr>
              <a:t>All subject books go into your bag </a:t>
            </a:r>
          </a:p>
          <a:p>
            <a:r>
              <a:rPr lang="en-GB" sz="1100" dirty="0">
                <a:latin typeface="Century Gothic" panose="020B0502020202020204" pitchFamily="34" charset="0"/>
              </a:rPr>
              <a:t>(not floor or shelf!)</a:t>
            </a:r>
            <a:endParaRPr lang="en-GB" sz="2800" dirty="0">
              <a:latin typeface="Century Gothic" panose="020B0502020202020204" pitchFamily="34" charset="0"/>
            </a:endParaRPr>
          </a:p>
        </p:txBody>
      </p:sp>
      <p:cxnSp>
        <p:nvCxnSpPr>
          <p:cNvPr id="7" name="Straight Arrow Connector 6">
            <a:extLst>
              <a:ext uri="{FF2B5EF4-FFF2-40B4-BE49-F238E27FC236}">
                <a16:creationId xmlns:a16="http://schemas.microsoft.com/office/drawing/2014/main" id="{AFB5EE1E-D47D-8DDB-E019-96C9E3E2784A}"/>
              </a:ext>
            </a:extLst>
          </p:cNvPr>
          <p:cNvCxnSpPr/>
          <p:nvPr/>
        </p:nvCxnSpPr>
        <p:spPr>
          <a:xfrm>
            <a:off x="2212848" y="5038344"/>
            <a:ext cx="804672"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pic>
        <p:nvPicPr>
          <p:cNvPr id="8" name="Picture 2" descr="Generated image">
            <a:extLst>
              <a:ext uri="{FF2B5EF4-FFF2-40B4-BE49-F238E27FC236}">
                <a16:creationId xmlns:a16="http://schemas.microsoft.com/office/drawing/2014/main" id="{D9ED2852-CB3A-361C-FEB1-EDB0982B7A3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0862"/>
          <a:stretch>
            <a:fillRect/>
          </a:stretch>
        </p:blipFill>
        <p:spPr bwMode="auto">
          <a:xfrm>
            <a:off x="8801218" y="2030020"/>
            <a:ext cx="2763187" cy="36945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ow to Tuck in a Shirt: A Complete Guide for Men's Attires">
            <a:extLst>
              <a:ext uri="{FF2B5EF4-FFF2-40B4-BE49-F238E27FC236}">
                <a16:creationId xmlns:a16="http://schemas.microsoft.com/office/drawing/2014/main" id="{551DF804-457C-4DDF-E08D-A229445CEE3F}"/>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625" b="98750" l="4375" r="46875">
                        <a14:foregroundMark x1="9583" y1="12188" x2="9583" y2="98750"/>
                        <a14:foregroundMark x1="15625" y1="40313" x2="15625" y2="40313"/>
                        <a14:foregroundMark x1="15625" y1="40313" x2="17500" y2="21875"/>
                        <a14:foregroundMark x1="5833" y1="46250" x2="21042" y2="1250"/>
                        <a14:foregroundMark x1="24375" y1="9688" x2="26042" y2="44063"/>
                        <a14:foregroundMark x1="18750" y1="44063" x2="17292" y2="29063"/>
                        <a14:foregroundMark x1="11042" y1="9688" x2="16250" y2="625"/>
                        <a14:foregroundMark x1="4375" y1="1875" x2="4375" y2="1875"/>
                        <a14:foregroundMark x1="7500" y1="2500" x2="7500" y2="26875"/>
                        <a14:foregroundMark x1="15417" y1="52812" x2="15417" y2="52812"/>
                        <a14:foregroundMark x1="15417" y1="52812" x2="14792" y2="42500"/>
                        <a14:foregroundMark x1="27500" y1="4688" x2="30833" y2="30938"/>
                        <a14:foregroundMark x1="31458" y1="24063" x2="31458" y2="24063"/>
                        <a14:foregroundMark x1="32917" y1="16250" x2="32917" y2="16250"/>
                        <a14:foregroundMark x1="23958" y1="30938" x2="24375" y2="57188"/>
                        <a14:foregroundMark x1="41458" y1="35000" x2="41458" y2="35000"/>
                        <a14:foregroundMark x1="33750" y1="42500" x2="42917" y2="20313"/>
                        <a14:foregroundMark x1="42917" y1="20313" x2="45208" y2="2500"/>
                        <a14:foregroundMark x1="43125" y1="10625" x2="40625" y2="13750"/>
                        <a14:foregroundMark x1="45000" y1="23750" x2="45000" y2="23750"/>
                        <a14:foregroundMark x1="45000" y1="23750" x2="43333" y2="28125"/>
                        <a14:foregroundMark x1="46458" y1="6563" x2="46875" y2="20625"/>
                        <a14:foregroundMark x1="34792" y1="8750" x2="33958" y2="19063"/>
                        <a14:foregroundMark x1="37917" y1="1563" x2="37917" y2="1563"/>
                        <a14:foregroundMark x1="46667" y1="3125" x2="46667" y2="3125"/>
                        <a14:foregroundMark x1="46667" y1="3125" x2="46667" y2="3125"/>
                      </a14:backgroundRemoval>
                    </a14:imgEffect>
                    <a14:imgEffect>
                      <a14:saturation sat="0"/>
                    </a14:imgEffect>
                  </a14:imgLayer>
                </a14:imgProps>
              </a:ext>
              <a:ext uri="{28A0092B-C50C-407E-A947-70E740481C1C}">
                <a14:useLocalDpi xmlns:a14="http://schemas.microsoft.com/office/drawing/2010/main" val="0"/>
              </a:ext>
            </a:extLst>
          </a:blip>
          <a:srcRect r="52725"/>
          <a:stretch>
            <a:fillRect/>
          </a:stretch>
        </p:blipFill>
        <p:spPr bwMode="auto">
          <a:xfrm>
            <a:off x="5060397" y="4035159"/>
            <a:ext cx="1250720" cy="17637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3+ Thousand No Makeup Sign Royalty-Free Images, Stock Photos &amp; Pictures |  Shutterstock">
            <a:extLst>
              <a:ext uri="{FF2B5EF4-FFF2-40B4-BE49-F238E27FC236}">
                <a16:creationId xmlns:a16="http://schemas.microsoft.com/office/drawing/2014/main" id="{C7101B12-52DA-E909-CE03-0B3647F74EA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830" t="9915" r="10948" b="17571"/>
          <a:stretch>
            <a:fillRect/>
          </a:stretch>
        </p:blipFill>
        <p:spPr bwMode="auto">
          <a:xfrm>
            <a:off x="4913746" y="2304550"/>
            <a:ext cx="1353098" cy="1353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6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animEffect transition="in" filter="fade">
                                      <p:cBhvr>
                                        <p:cTn id="41" dur="500"/>
                                        <p:tgtEl>
                                          <p:spTgt spid="1026"/>
                                        </p:tgtEl>
                                      </p:cBhvr>
                                    </p:animEffect>
                                  </p:childTnLst>
                                </p:cTn>
                              </p:par>
                              <p:par>
                                <p:cTn id="42" presetID="10" presetClass="entr" presetSubtype="0" fill="hold" nodeType="with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fade">
                                      <p:cBhvr>
                                        <p:cTn id="44" dur="500"/>
                                        <p:tgtEl>
                                          <p:spTgt spid="1028"/>
                                        </p:tgtEl>
                                      </p:cBhvr>
                                    </p:animEffec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animBg="1"/>
      <p:bldP spid="4" grpId="0" animBg="1"/>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89F03-C96B-C64C-84E2-E643E81B55D2}"/>
              </a:ext>
            </a:extLst>
          </p:cNvPr>
          <p:cNvSpPr>
            <a:spLocks noGrp="1"/>
          </p:cNvSpPr>
          <p:nvPr>
            <p:ph type="title"/>
          </p:nvPr>
        </p:nvSpPr>
        <p:spPr/>
        <p:txBody>
          <a:bodyPr/>
          <a:lstStyle/>
          <a:p>
            <a:r>
              <a:rPr lang="en-GB" dirty="0">
                <a:latin typeface="Century Gothic" panose="020B0502020202020204" pitchFamily="34" charset="0"/>
              </a:rPr>
              <a:t>Percentage by mass</a:t>
            </a:r>
          </a:p>
        </p:txBody>
      </p:sp>
      <p:sp>
        <p:nvSpPr>
          <p:cNvPr id="3" name="TextBox 2">
            <a:extLst>
              <a:ext uri="{FF2B5EF4-FFF2-40B4-BE49-F238E27FC236}">
                <a16:creationId xmlns:a16="http://schemas.microsoft.com/office/drawing/2014/main" id="{A1E556A4-BC0F-2F47-8A4A-22B381E8626A}"/>
              </a:ext>
            </a:extLst>
          </p:cNvPr>
          <p:cNvSpPr txBox="1"/>
          <p:nvPr/>
        </p:nvSpPr>
        <p:spPr>
          <a:xfrm>
            <a:off x="540000" y="1049867"/>
            <a:ext cx="10754533" cy="1815882"/>
          </a:xfrm>
          <a:prstGeom prst="rect">
            <a:avLst/>
          </a:prstGeom>
          <a:noFill/>
        </p:spPr>
        <p:txBody>
          <a:bodyPr wrap="square" rtlCol="0">
            <a:spAutoFit/>
          </a:bodyPr>
          <a:lstStyle/>
          <a:p>
            <a:r>
              <a:rPr lang="en-GB" sz="2400">
                <a:latin typeface="Century Gothic" panose="020B0502020202020204" pitchFamily="34" charset="0"/>
              </a:rPr>
              <a:t>The chemical octyl acetate smells like oranges. </a:t>
            </a:r>
          </a:p>
          <a:p>
            <a:endParaRPr lang="en-GB" sz="2400">
              <a:latin typeface="Century Gothic" panose="020B0502020202020204" pitchFamily="34" charset="0"/>
            </a:endParaRPr>
          </a:p>
          <a:p>
            <a:r>
              <a:rPr lang="en-GB" sz="2400">
                <a:latin typeface="Century Gothic" panose="020B0502020202020204" pitchFamily="34" charset="0"/>
              </a:rPr>
              <a:t>It has the formula C</a:t>
            </a:r>
            <a:r>
              <a:rPr lang="en-GB" sz="2400" baseline="-25000">
                <a:latin typeface="Century Gothic" panose="020B0502020202020204" pitchFamily="34" charset="0"/>
              </a:rPr>
              <a:t>10</a:t>
            </a:r>
            <a:r>
              <a:rPr lang="en-GB" sz="2400">
                <a:latin typeface="Century Gothic" panose="020B0502020202020204" pitchFamily="34" charset="0"/>
              </a:rPr>
              <a:t>H</a:t>
            </a:r>
            <a:r>
              <a:rPr lang="en-GB" sz="2400" baseline="-25000">
                <a:latin typeface="Century Gothic" panose="020B0502020202020204" pitchFamily="34" charset="0"/>
              </a:rPr>
              <a:t>20</a:t>
            </a:r>
            <a:r>
              <a:rPr lang="en-GB" sz="2400">
                <a:latin typeface="Century Gothic" panose="020B0502020202020204" pitchFamily="34" charset="0"/>
              </a:rPr>
              <a:t>O</a:t>
            </a:r>
            <a:r>
              <a:rPr lang="en-GB" sz="2400" baseline="-25000">
                <a:latin typeface="Century Gothic" panose="020B0502020202020204" pitchFamily="34" charset="0"/>
              </a:rPr>
              <a:t>2.</a:t>
            </a:r>
          </a:p>
          <a:p>
            <a:endParaRPr lang="en-GB" sz="2400" baseline="-25000">
              <a:latin typeface="Century Gothic" panose="020B0502020202020204" pitchFamily="34" charset="0"/>
            </a:endParaRPr>
          </a:p>
          <a:p>
            <a:r>
              <a:rPr lang="en-GB" sz="2400">
                <a:latin typeface="Century Gothic" panose="020B0502020202020204" pitchFamily="34" charset="0"/>
              </a:rPr>
              <a:t>Calculate the percentage by mass of oxygen in octyl acetate.</a:t>
            </a:r>
          </a:p>
        </p:txBody>
      </p:sp>
      <p:sp>
        <p:nvSpPr>
          <p:cNvPr id="4" name="TextBox 3">
            <a:extLst>
              <a:ext uri="{FF2B5EF4-FFF2-40B4-BE49-F238E27FC236}">
                <a16:creationId xmlns:a16="http://schemas.microsoft.com/office/drawing/2014/main" id="{B38348C6-99B3-B040-A1AE-E74346187647}"/>
              </a:ext>
            </a:extLst>
          </p:cNvPr>
          <p:cNvSpPr txBox="1"/>
          <p:nvPr/>
        </p:nvSpPr>
        <p:spPr>
          <a:xfrm>
            <a:off x="724865" y="3263349"/>
            <a:ext cx="3089307"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1. A</a:t>
            </a:r>
            <a:r>
              <a:rPr lang="en-GB" sz="2400" b="1" baseline="-25000">
                <a:solidFill>
                  <a:schemeClr val="accent1"/>
                </a:solidFill>
                <a:latin typeface="Century Gothic" panose="020B0502020202020204" pitchFamily="34" charset="0"/>
              </a:rPr>
              <a:t>r </a:t>
            </a:r>
            <a:r>
              <a:rPr lang="en-GB" sz="2400" b="1">
                <a:solidFill>
                  <a:schemeClr val="accent1"/>
                </a:solidFill>
                <a:latin typeface="Century Gothic" panose="020B0502020202020204" pitchFamily="34" charset="0"/>
              </a:rPr>
              <a:t>of oxygen = 16</a:t>
            </a:r>
          </a:p>
        </p:txBody>
      </p:sp>
      <p:sp>
        <p:nvSpPr>
          <p:cNvPr id="5" name="TextBox 4">
            <a:extLst>
              <a:ext uri="{FF2B5EF4-FFF2-40B4-BE49-F238E27FC236}">
                <a16:creationId xmlns:a16="http://schemas.microsoft.com/office/drawing/2014/main" id="{50213C08-3F9E-674A-BF2D-FA8941299748}"/>
              </a:ext>
            </a:extLst>
          </p:cNvPr>
          <p:cNvSpPr txBox="1"/>
          <p:nvPr/>
        </p:nvSpPr>
        <p:spPr>
          <a:xfrm>
            <a:off x="1076601" y="3641239"/>
            <a:ext cx="450796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Number of oxygen atoms = 2</a:t>
            </a:r>
          </a:p>
        </p:txBody>
      </p:sp>
      <p:sp>
        <p:nvSpPr>
          <p:cNvPr id="6" name="TextBox 5">
            <a:extLst>
              <a:ext uri="{FF2B5EF4-FFF2-40B4-BE49-F238E27FC236}">
                <a16:creationId xmlns:a16="http://schemas.microsoft.com/office/drawing/2014/main" id="{ADA250B4-4E79-B445-AB60-D18FB8B8C90C}"/>
              </a:ext>
            </a:extLst>
          </p:cNvPr>
          <p:cNvSpPr txBox="1"/>
          <p:nvPr/>
        </p:nvSpPr>
        <p:spPr>
          <a:xfrm>
            <a:off x="744744" y="4051386"/>
            <a:ext cx="3493264"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2. M</a:t>
            </a:r>
            <a:r>
              <a:rPr lang="en-GB" sz="2400" b="1" baseline="-25000">
                <a:solidFill>
                  <a:schemeClr val="accent1"/>
                </a:solidFill>
                <a:latin typeface="Century Gothic" panose="020B0502020202020204" pitchFamily="34" charset="0"/>
              </a:rPr>
              <a:t>r</a:t>
            </a:r>
            <a:r>
              <a:rPr lang="en-GB" sz="2400" b="1">
                <a:solidFill>
                  <a:schemeClr val="accent1"/>
                </a:solidFill>
                <a:latin typeface="Century Gothic" panose="020B0502020202020204" pitchFamily="34" charset="0"/>
              </a:rPr>
              <a:t> of C</a:t>
            </a:r>
            <a:r>
              <a:rPr lang="en-GB" sz="2400" b="1" baseline="-25000">
                <a:solidFill>
                  <a:schemeClr val="accent1"/>
                </a:solidFill>
                <a:latin typeface="Century Gothic" panose="020B0502020202020204" pitchFamily="34" charset="0"/>
              </a:rPr>
              <a:t>10</a:t>
            </a:r>
            <a:r>
              <a:rPr lang="en-GB" sz="2400" b="1">
                <a:solidFill>
                  <a:schemeClr val="accent1"/>
                </a:solidFill>
                <a:latin typeface="Century Gothic" panose="020B0502020202020204" pitchFamily="34" charset="0"/>
              </a:rPr>
              <a:t>H</a:t>
            </a:r>
            <a:r>
              <a:rPr lang="en-GB" sz="2400" b="1" baseline="-25000">
                <a:solidFill>
                  <a:schemeClr val="accent1"/>
                </a:solidFill>
                <a:latin typeface="Century Gothic" panose="020B0502020202020204" pitchFamily="34" charset="0"/>
              </a:rPr>
              <a:t>20</a:t>
            </a:r>
            <a:r>
              <a:rPr lang="en-GB" sz="2400" b="1">
                <a:solidFill>
                  <a:schemeClr val="accent1"/>
                </a:solidFill>
                <a:latin typeface="Century Gothic" panose="020B0502020202020204" pitchFamily="34" charset="0"/>
              </a:rPr>
              <a:t>O</a:t>
            </a:r>
            <a:r>
              <a:rPr lang="en-GB" sz="2400" b="1" baseline="-25000">
                <a:solidFill>
                  <a:schemeClr val="accent1"/>
                </a:solidFill>
                <a:latin typeface="Century Gothic" panose="020B0502020202020204" pitchFamily="34" charset="0"/>
              </a:rPr>
              <a:t>2</a:t>
            </a:r>
            <a:r>
              <a:rPr lang="en-GB" sz="2400" b="1">
                <a:solidFill>
                  <a:schemeClr val="accent1"/>
                </a:solidFill>
                <a:latin typeface="Century Gothic" panose="020B0502020202020204" pitchFamily="34" charset="0"/>
              </a:rPr>
              <a:t> = 172</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9ECFB2D-25CD-A849-8A6C-0FD07D71D9F9}"/>
                  </a:ext>
                </a:extLst>
              </p:cNvPr>
              <p:cNvSpPr txBox="1"/>
              <p:nvPr/>
            </p:nvSpPr>
            <p:spPr>
              <a:xfrm>
                <a:off x="744744" y="4513051"/>
                <a:ext cx="2071401" cy="624466"/>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3. </a:t>
                </a:r>
                <a14:m>
                  <m:oMath xmlns:m="http://schemas.openxmlformats.org/officeDocument/2006/math">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𝟑𝟐</m:t>
                        </m:r>
                      </m:num>
                      <m:den>
                        <m:r>
                          <a:rPr lang="en-GB" sz="2400" b="1" i="1" smtClean="0">
                            <a:solidFill>
                              <a:schemeClr val="accent1"/>
                            </a:solidFill>
                            <a:latin typeface="Cambria Math" panose="02040503050406030204" pitchFamily="18" charset="0"/>
                          </a:rPr>
                          <m:t>𝟏𝟕𝟐</m:t>
                        </m:r>
                      </m:den>
                    </m:f>
                  </m:oMath>
                </a14:m>
                <a:r>
                  <a:rPr lang="en-GB" sz="2400" b="1">
                    <a:solidFill>
                      <a:schemeClr val="accent1"/>
                    </a:solidFill>
                    <a:latin typeface="Century Gothic" panose="020B0502020202020204" pitchFamily="34" charset="0"/>
                  </a:rPr>
                  <a:t> = 0.186</a:t>
                </a:r>
              </a:p>
            </p:txBody>
          </p:sp>
        </mc:Choice>
        <mc:Fallback xmlns="">
          <p:sp>
            <p:nvSpPr>
              <p:cNvPr id="7" name="TextBox 6">
                <a:extLst>
                  <a:ext uri="{FF2B5EF4-FFF2-40B4-BE49-F238E27FC236}">
                    <a16:creationId xmlns:a16="http://schemas.microsoft.com/office/drawing/2014/main" id="{69ECFB2D-25CD-A849-8A6C-0FD07D71D9F9}"/>
                  </a:ext>
                </a:extLst>
              </p:cNvPr>
              <p:cNvSpPr txBox="1">
                <a:spLocks noRot="1" noChangeAspect="1" noMove="1" noResize="1" noEditPoints="1" noAdjustHandles="1" noChangeArrowheads="1" noChangeShapeType="1" noTextEdit="1"/>
              </p:cNvSpPr>
              <p:nvPr/>
            </p:nvSpPr>
            <p:spPr>
              <a:xfrm>
                <a:off x="744744" y="4513051"/>
                <a:ext cx="2071401" cy="624466"/>
              </a:xfrm>
              <a:prstGeom prst="rect">
                <a:avLst/>
              </a:prstGeom>
              <a:blipFill>
                <a:blip r:embed="rId3"/>
                <a:stretch>
                  <a:fillRect l="-4878" r="-3659" b="-6000"/>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C4CF5517-B8E7-CB45-BEB7-DDD6820D5D11}"/>
              </a:ext>
            </a:extLst>
          </p:cNvPr>
          <p:cNvSpPr txBox="1"/>
          <p:nvPr/>
        </p:nvSpPr>
        <p:spPr>
          <a:xfrm>
            <a:off x="742197" y="5138992"/>
            <a:ext cx="3403496"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4. 0.186 x 100 = </a:t>
            </a:r>
            <a:r>
              <a:rPr lang="en-GB" sz="2400" b="1" u="sng">
                <a:solidFill>
                  <a:schemeClr val="accent1"/>
                </a:solidFill>
                <a:latin typeface="Century Gothic" panose="020B0502020202020204" pitchFamily="34" charset="0"/>
              </a:rPr>
              <a:t>18.6%</a:t>
            </a:r>
          </a:p>
        </p:txBody>
      </p:sp>
      <p:pic>
        <p:nvPicPr>
          <p:cNvPr id="10" name="Picture 9" descr="Oranges and a flower on a table&#10;&#10;Description automatically generated with low confidence">
            <a:extLst>
              <a:ext uri="{FF2B5EF4-FFF2-40B4-BE49-F238E27FC236}">
                <a16:creationId xmlns:a16="http://schemas.microsoft.com/office/drawing/2014/main" id="{0A392AFE-8A88-C64C-9EC9-AE152478A2F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86303" y="3138281"/>
            <a:ext cx="5179097" cy="3374005"/>
          </a:xfrm>
          <a:prstGeom prst="rect">
            <a:avLst/>
          </a:prstGeom>
        </p:spPr>
      </p:pic>
    </p:spTree>
    <p:extLst>
      <p:ext uri="{BB962C8B-B14F-4D97-AF65-F5344CB8AC3E}">
        <p14:creationId xmlns:p14="http://schemas.microsoft.com/office/powerpoint/2010/main" val="54284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FEFD-186D-447E-879A-64EC1DF94D97}"/>
              </a:ext>
            </a:extLst>
          </p:cNvPr>
          <p:cNvSpPr>
            <a:spLocks noGrp="1"/>
          </p:cNvSpPr>
          <p:nvPr>
            <p:ph type="title"/>
          </p:nvPr>
        </p:nvSpPr>
        <p:spPr/>
        <p:txBody>
          <a:bodyPr>
            <a:normAutofit/>
          </a:bodyPr>
          <a:lstStyle/>
          <a:p>
            <a:r>
              <a:rPr lang="en-GB">
                <a:latin typeface="Century Gothic" panose="020B0502020202020204" pitchFamily="34" charset="0"/>
              </a:rPr>
              <a:t>What is the percentage by mass of carbon in CO</a:t>
            </a:r>
            <a:r>
              <a:rPr lang="en-GB" baseline="-25000">
                <a:latin typeface="Century Gothic" panose="020B0502020202020204" pitchFamily="34" charset="0"/>
              </a:rPr>
              <a:t>2</a:t>
            </a:r>
            <a:r>
              <a:rPr lang="en-GB">
                <a:latin typeface="Century Gothic" panose="020B0502020202020204" pitchFamily="34" charset="0"/>
              </a:rPr>
              <a:t>?</a:t>
            </a:r>
            <a:endParaRPr lang="en-GB" baseline="-2500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C893C9-D3B0-4D36-A304-08BBC560ECA1}"/>
                  </a:ext>
                </a:extLst>
              </p:cNvPr>
              <p:cNvSpPr>
                <a:spLocks noGrp="1"/>
              </p:cNvSpPr>
              <p:nvPr>
                <p:ph idx="4294967295"/>
              </p:nvPr>
            </p:nvSpPr>
            <p:spPr>
              <a:xfrm>
                <a:off x="0" y="1190625"/>
                <a:ext cx="10080625" cy="5408613"/>
              </a:xfrm>
            </p:spPr>
            <p:txBody>
              <a:bodyPr>
                <a:normAutofit/>
              </a:bodyPr>
              <a:lstStyle/>
              <a:p>
                <a:pPr>
                  <a:lnSpc>
                    <a:spcPct val="200000"/>
                  </a:lnSpc>
                  <a:buFont typeface="Wingdings" pitchFamily="2" charset="2"/>
                  <a:buChar char="q"/>
                </a:pPr>
                <a:r>
                  <a:rPr lang="en-GB" sz="2400">
                    <a:latin typeface="Century Gothic" panose="020B0502020202020204" pitchFamily="34" charset="0"/>
                  </a:rPr>
                  <a:t> A.	 </a:t>
                </a:r>
                <a14:m>
                  <m:oMath xmlns:m="http://schemas.openxmlformats.org/officeDocument/2006/math">
                    <m:f>
                      <m:fPr>
                        <m:ctrlPr>
                          <a:rPr lang="en-GB" sz="2400" i="1" dirty="0" smtClean="0">
                            <a:latin typeface="Cambria Math" panose="02040503050406030204" pitchFamily="18" charset="0"/>
                          </a:rPr>
                        </m:ctrlPr>
                      </m:fPr>
                      <m:num>
                        <m:r>
                          <a:rPr lang="en-GB" sz="2400" b="0" i="1" dirty="0" smtClean="0">
                            <a:latin typeface="Cambria Math" panose="02040503050406030204" pitchFamily="18" charset="0"/>
                          </a:rPr>
                          <m:t>12</m:t>
                        </m:r>
                      </m:num>
                      <m:den>
                        <m:r>
                          <a:rPr lang="en-GB" sz="2400" b="0" i="1" dirty="0" smtClean="0">
                            <a:latin typeface="Cambria Math" panose="02040503050406030204" pitchFamily="18" charset="0"/>
                          </a:rPr>
                          <m:t>16</m:t>
                        </m:r>
                      </m:den>
                    </m:f>
                  </m:oMath>
                </a14:m>
                <a:r>
                  <a:rPr lang="en-GB" sz="2400">
                    <a:latin typeface="Century Gothic" panose="020B0502020202020204" pitchFamily="34" charset="0"/>
                  </a:rPr>
                  <a:t> X 100 = 75%</a:t>
                </a:r>
              </a:p>
              <a:p>
                <a:pPr>
                  <a:lnSpc>
                    <a:spcPct val="200000"/>
                  </a:lnSpc>
                  <a:buFont typeface="Wingdings" pitchFamily="2" charset="2"/>
                  <a:buChar char="q"/>
                </a:pPr>
                <a:r>
                  <a:rPr lang="en-GB" sz="2400">
                    <a:latin typeface="Century Gothic" panose="020B0502020202020204" pitchFamily="34" charset="0"/>
                  </a:rPr>
                  <a:t> B.	 </a:t>
                </a:r>
                <a14:m>
                  <m:oMath xmlns:m="http://schemas.openxmlformats.org/officeDocument/2006/math">
                    <m:f>
                      <m:fPr>
                        <m:ctrlPr>
                          <a:rPr lang="en-GB" sz="2400" i="1" dirty="0" smtClean="0">
                            <a:latin typeface="Cambria Math" panose="02040503050406030204" pitchFamily="18" charset="0"/>
                          </a:rPr>
                        </m:ctrlPr>
                      </m:fPr>
                      <m:num>
                        <m:r>
                          <a:rPr lang="en-GB" sz="2400" b="0" i="1" dirty="0" smtClean="0">
                            <a:latin typeface="Cambria Math" panose="02040503050406030204" pitchFamily="18" charset="0"/>
                          </a:rPr>
                          <m:t>24</m:t>
                        </m:r>
                      </m:num>
                      <m:den>
                        <m:r>
                          <a:rPr lang="en-GB" sz="2400" b="0" i="1" dirty="0" smtClean="0">
                            <a:latin typeface="Cambria Math" panose="02040503050406030204" pitchFamily="18" charset="0"/>
                          </a:rPr>
                          <m:t>32</m:t>
                        </m:r>
                      </m:den>
                    </m:f>
                  </m:oMath>
                </a14:m>
                <a:r>
                  <a:rPr lang="en-GB" sz="2400">
                    <a:latin typeface="Century Gothic" panose="020B0502020202020204" pitchFamily="34" charset="0"/>
                  </a:rPr>
                  <a:t> X100 = 75%</a:t>
                </a:r>
              </a:p>
              <a:p>
                <a:pPr>
                  <a:lnSpc>
                    <a:spcPct val="200000"/>
                  </a:lnSpc>
                  <a:buFont typeface="Wingdings" pitchFamily="2" charset="2"/>
                  <a:buChar char="q"/>
                </a:pPr>
                <a:r>
                  <a:rPr lang="en-GB" sz="2400">
                    <a:latin typeface="Century Gothic" panose="020B0502020202020204" pitchFamily="34" charset="0"/>
                  </a:rPr>
                  <a:t> C.	 </a:t>
                </a:r>
                <a14:m>
                  <m:oMath xmlns:m="http://schemas.openxmlformats.org/officeDocument/2006/math">
                    <m:f>
                      <m:fPr>
                        <m:ctrlPr>
                          <a:rPr lang="en-GB" sz="2400" i="1" smtClean="0">
                            <a:latin typeface="Cambria Math" panose="02040503050406030204" pitchFamily="18" charset="0"/>
                          </a:rPr>
                        </m:ctrlPr>
                      </m:fPr>
                      <m:num>
                        <m:r>
                          <a:rPr lang="en-GB" sz="2400" b="0" i="1" smtClean="0">
                            <a:latin typeface="Cambria Math" panose="02040503050406030204" pitchFamily="18" charset="0"/>
                          </a:rPr>
                          <m:t>12</m:t>
                        </m:r>
                      </m:num>
                      <m:den>
                        <m:r>
                          <a:rPr lang="en-GB" sz="2400" b="0" i="1" smtClean="0">
                            <a:latin typeface="Cambria Math" panose="02040503050406030204" pitchFamily="18" charset="0"/>
                          </a:rPr>
                          <m:t>32</m:t>
                        </m:r>
                      </m:den>
                    </m:f>
                  </m:oMath>
                </a14:m>
                <a:r>
                  <a:rPr lang="en-GB" sz="2400">
                    <a:latin typeface="Century Gothic" panose="020B0502020202020204" pitchFamily="34" charset="0"/>
                  </a:rPr>
                  <a:t> X100 = 37.5 %</a:t>
                </a:r>
              </a:p>
              <a:p>
                <a:pPr>
                  <a:lnSpc>
                    <a:spcPct val="200000"/>
                  </a:lnSpc>
                  <a:buFont typeface="Wingdings" pitchFamily="2" charset="2"/>
                  <a:buChar char="q"/>
                </a:pPr>
                <a:r>
                  <a:rPr lang="en-GB" sz="2400">
                    <a:latin typeface="Century Gothic" panose="020B0502020202020204" pitchFamily="34" charset="0"/>
                  </a:rPr>
                  <a:t> D.	 </a:t>
                </a:r>
                <a14:m>
                  <m:oMath xmlns:m="http://schemas.openxmlformats.org/officeDocument/2006/math">
                    <m:f>
                      <m:fPr>
                        <m:ctrlPr>
                          <a:rPr lang="en-GB" sz="2400" i="1" smtClean="0">
                            <a:latin typeface="Cambria Math" panose="02040503050406030204" pitchFamily="18" charset="0"/>
                          </a:rPr>
                        </m:ctrlPr>
                      </m:fPr>
                      <m:num>
                        <m:r>
                          <a:rPr lang="en-GB" sz="2400" b="0" i="1" smtClean="0">
                            <a:latin typeface="Cambria Math" panose="02040503050406030204" pitchFamily="18" charset="0"/>
                          </a:rPr>
                          <m:t>12</m:t>
                        </m:r>
                      </m:num>
                      <m:den>
                        <m:r>
                          <a:rPr lang="en-GB" sz="2400" b="0" i="1" smtClean="0">
                            <a:latin typeface="Cambria Math" panose="02040503050406030204" pitchFamily="18" charset="0"/>
                          </a:rPr>
                          <m:t>44</m:t>
                        </m:r>
                      </m:den>
                    </m:f>
                  </m:oMath>
                </a14:m>
                <a:r>
                  <a:rPr lang="en-GB" sz="2400">
                    <a:latin typeface="Century Gothic" panose="020B0502020202020204" pitchFamily="34" charset="0"/>
                  </a:rPr>
                  <a:t> X 100 = 27.3%</a:t>
                </a:r>
              </a:p>
            </p:txBody>
          </p:sp>
        </mc:Choice>
        <mc:Fallback xmlns="">
          <p:sp>
            <p:nvSpPr>
              <p:cNvPr id="3" name="Content Placeholder 2">
                <a:extLst>
                  <a:ext uri="{FF2B5EF4-FFF2-40B4-BE49-F238E27FC236}">
                    <a16:creationId xmlns:a16="http://schemas.microsoft.com/office/drawing/2014/main" id="{1DC893C9-D3B0-4D36-A304-08BBC560ECA1}"/>
                  </a:ext>
                </a:extLst>
              </p:cNvPr>
              <p:cNvSpPr>
                <a:spLocks noGrp="1" noRot="1" noChangeAspect="1" noMove="1" noResize="1" noEditPoints="1" noAdjustHandles="1" noChangeArrowheads="1" noChangeShapeType="1" noTextEdit="1"/>
              </p:cNvSpPr>
              <p:nvPr>
                <p:ph idx="4294967295"/>
              </p:nvPr>
            </p:nvSpPr>
            <p:spPr>
              <a:xfrm>
                <a:off x="553252" y="1190073"/>
                <a:ext cx="10080625" cy="5409510"/>
              </a:xfrm>
              <a:blipFill>
                <a:blip r:embed="rId3"/>
                <a:stretch>
                  <a:fillRect l="-881"/>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C3ACA564-E812-DB48-ADF8-F8FA02884E96}"/>
              </a:ext>
            </a:extLst>
          </p:cNvPr>
          <p:cNvSpPr txBox="1"/>
          <p:nvPr/>
        </p:nvSpPr>
        <p:spPr>
          <a:xfrm>
            <a:off x="593008" y="5055053"/>
            <a:ext cx="415498" cy="461665"/>
          </a:xfrm>
          <a:prstGeom prst="rect">
            <a:avLst/>
          </a:prstGeom>
          <a:noFill/>
        </p:spPr>
        <p:txBody>
          <a:bodyPr wrap="none" rtlCol="0">
            <a:spAutoFit/>
          </a:bodyPr>
          <a:lstStyle/>
          <a:p>
            <a:r>
              <a:rPr lang="en-US" sz="2400" b="1">
                <a:solidFill>
                  <a:schemeClr val="accent1"/>
                </a:solidFill>
              </a:rPr>
              <a:t>✓</a:t>
            </a:r>
          </a:p>
        </p:txBody>
      </p:sp>
      <p:sp>
        <p:nvSpPr>
          <p:cNvPr id="5" name="TextBox 4">
            <a:extLst>
              <a:ext uri="{FF2B5EF4-FFF2-40B4-BE49-F238E27FC236}">
                <a16:creationId xmlns:a16="http://schemas.microsoft.com/office/drawing/2014/main" id="{2B87C8FB-9693-454F-8951-D3B6A5F9216C}"/>
              </a:ext>
            </a:extLst>
          </p:cNvPr>
          <p:cNvSpPr txBox="1"/>
          <p:nvPr/>
        </p:nvSpPr>
        <p:spPr>
          <a:xfrm>
            <a:off x="5042865" y="3429000"/>
            <a:ext cx="303961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1. A</a:t>
            </a:r>
            <a:r>
              <a:rPr lang="en-GB" sz="2400" b="1" baseline="-25000">
                <a:solidFill>
                  <a:schemeClr val="accent1"/>
                </a:solidFill>
                <a:latin typeface="Century Gothic" panose="020B0502020202020204" pitchFamily="34" charset="0"/>
              </a:rPr>
              <a:t>r </a:t>
            </a:r>
            <a:r>
              <a:rPr lang="en-GB" sz="2400" b="1">
                <a:solidFill>
                  <a:schemeClr val="accent1"/>
                </a:solidFill>
                <a:latin typeface="Century Gothic" panose="020B0502020202020204" pitchFamily="34" charset="0"/>
              </a:rPr>
              <a:t>of carbon = 12</a:t>
            </a:r>
          </a:p>
        </p:txBody>
      </p:sp>
      <p:sp>
        <p:nvSpPr>
          <p:cNvPr id="6" name="TextBox 5">
            <a:extLst>
              <a:ext uri="{FF2B5EF4-FFF2-40B4-BE49-F238E27FC236}">
                <a16:creationId xmlns:a16="http://schemas.microsoft.com/office/drawing/2014/main" id="{D5992195-BBCE-104D-B716-C4B35CEDF252}"/>
              </a:ext>
            </a:extLst>
          </p:cNvPr>
          <p:cNvSpPr txBox="1"/>
          <p:nvPr/>
        </p:nvSpPr>
        <p:spPr>
          <a:xfrm>
            <a:off x="5394601" y="3806890"/>
            <a:ext cx="4458272"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Number of carbon atoms = 1</a:t>
            </a:r>
          </a:p>
        </p:txBody>
      </p:sp>
      <p:sp>
        <p:nvSpPr>
          <p:cNvPr id="7" name="TextBox 6">
            <a:extLst>
              <a:ext uri="{FF2B5EF4-FFF2-40B4-BE49-F238E27FC236}">
                <a16:creationId xmlns:a16="http://schemas.microsoft.com/office/drawing/2014/main" id="{C19AF60A-3A57-5642-A6DC-4AEED6F2CDFB}"/>
              </a:ext>
            </a:extLst>
          </p:cNvPr>
          <p:cNvSpPr txBox="1"/>
          <p:nvPr/>
        </p:nvSpPr>
        <p:spPr>
          <a:xfrm>
            <a:off x="5062744" y="4217037"/>
            <a:ext cx="2561920"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2. M</a:t>
            </a:r>
            <a:r>
              <a:rPr lang="en-GB" sz="2400" b="1" baseline="-25000">
                <a:solidFill>
                  <a:schemeClr val="accent1"/>
                </a:solidFill>
                <a:latin typeface="Century Gothic" panose="020B0502020202020204" pitchFamily="34" charset="0"/>
              </a:rPr>
              <a:t>r</a:t>
            </a:r>
            <a:r>
              <a:rPr lang="en-GB" sz="2400" b="1">
                <a:solidFill>
                  <a:schemeClr val="accent1"/>
                </a:solidFill>
                <a:latin typeface="Century Gothic" panose="020B0502020202020204" pitchFamily="34" charset="0"/>
              </a:rPr>
              <a:t> of CO</a:t>
            </a:r>
            <a:r>
              <a:rPr lang="en-GB" sz="2400" b="1" baseline="-25000">
                <a:solidFill>
                  <a:schemeClr val="accent1"/>
                </a:solidFill>
                <a:latin typeface="Century Gothic" panose="020B0502020202020204" pitchFamily="34" charset="0"/>
              </a:rPr>
              <a:t>2</a:t>
            </a:r>
            <a:r>
              <a:rPr lang="en-GB" sz="2400" b="1">
                <a:solidFill>
                  <a:schemeClr val="accent1"/>
                </a:solidFill>
                <a:latin typeface="Century Gothic" panose="020B0502020202020204" pitchFamily="34" charset="0"/>
              </a:rPr>
              <a:t> =44</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A0E308E-47BC-2340-BFAD-FC9651C02934}"/>
                  </a:ext>
                </a:extLst>
              </p:cNvPr>
              <p:cNvSpPr txBox="1"/>
              <p:nvPr/>
            </p:nvSpPr>
            <p:spPr>
              <a:xfrm>
                <a:off x="5062744" y="4678702"/>
                <a:ext cx="2109873" cy="624082"/>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3. </a:t>
                </a:r>
                <a14:m>
                  <m:oMath xmlns:m="http://schemas.openxmlformats.org/officeDocument/2006/math">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𝟏𝟐</m:t>
                        </m:r>
                      </m:num>
                      <m:den>
                        <m:r>
                          <a:rPr lang="en-GB" sz="2400" b="1" i="1" smtClean="0">
                            <a:solidFill>
                              <a:schemeClr val="accent1"/>
                            </a:solidFill>
                            <a:latin typeface="Cambria Math" panose="02040503050406030204" pitchFamily="18" charset="0"/>
                          </a:rPr>
                          <m:t>𝟒𝟒</m:t>
                        </m:r>
                      </m:den>
                    </m:f>
                  </m:oMath>
                </a14:m>
                <a:r>
                  <a:rPr lang="en-GB" sz="2400" b="1">
                    <a:solidFill>
                      <a:schemeClr val="accent1"/>
                    </a:solidFill>
                    <a:latin typeface="Century Gothic" panose="020B0502020202020204" pitchFamily="34" charset="0"/>
                  </a:rPr>
                  <a:t> = 0.2727</a:t>
                </a:r>
              </a:p>
            </p:txBody>
          </p:sp>
        </mc:Choice>
        <mc:Fallback xmlns="">
          <p:sp>
            <p:nvSpPr>
              <p:cNvPr id="8" name="TextBox 7">
                <a:extLst>
                  <a:ext uri="{FF2B5EF4-FFF2-40B4-BE49-F238E27FC236}">
                    <a16:creationId xmlns:a16="http://schemas.microsoft.com/office/drawing/2014/main" id="{9A0E308E-47BC-2340-BFAD-FC9651C02934}"/>
                  </a:ext>
                </a:extLst>
              </p:cNvPr>
              <p:cNvSpPr txBox="1">
                <a:spLocks noRot="1" noChangeAspect="1" noMove="1" noResize="1" noEditPoints="1" noAdjustHandles="1" noChangeArrowheads="1" noChangeShapeType="1" noTextEdit="1"/>
              </p:cNvSpPr>
              <p:nvPr/>
            </p:nvSpPr>
            <p:spPr>
              <a:xfrm>
                <a:off x="5062744" y="4678702"/>
                <a:ext cx="2109873" cy="624082"/>
              </a:xfrm>
              <a:prstGeom prst="rect">
                <a:avLst/>
              </a:prstGeom>
              <a:blipFill>
                <a:blip r:embed="rId4"/>
                <a:stretch>
                  <a:fillRect l="-4192" r="-3593" b="-6000"/>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0CAB6FE3-4C26-E748-B357-70436DFC758F}"/>
              </a:ext>
            </a:extLst>
          </p:cNvPr>
          <p:cNvSpPr txBox="1"/>
          <p:nvPr/>
        </p:nvSpPr>
        <p:spPr>
          <a:xfrm>
            <a:off x="5060197" y="5304643"/>
            <a:ext cx="3576620"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4. 0.2727 x 100 = </a:t>
            </a:r>
            <a:r>
              <a:rPr lang="en-GB" sz="2400" b="1" u="sng">
                <a:solidFill>
                  <a:schemeClr val="accent1"/>
                </a:solidFill>
                <a:latin typeface="Century Gothic" panose="020B0502020202020204" pitchFamily="34" charset="0"/>
              </a:rPr>
              <a:t>27.3%</a:t>
            </a:r>
          </a:p>
        </p:txBody>
      </p:sp>
    </p:spTree>
    <p:extLst>
      <p:ext uri="{BB962C8B-B14F-4D97-AF65-F5344CB8AC3E}">
        <p14:creationId xmlns:p14="http://schemas.microsoft.com/office/powerpoint/2010/main" val="324371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6C50-2D03-4DCD-AA25-57AE3C4133A9}"/>
              </a:ext>
            </a:extLst>
          </p:cNvPr>
          <p:cNvSpPr>
            <a:spLocks noGrp="1"/>
          </p:cNvSpPr>
          <p:nvPr>
            <p:ph type="title" idx="4294967295"/>
          </p:nvPr>
        </p:nvSpPr>
        <p:spPr>
          <a:xfrm>
            <a:off x="0" y="0"/>
            <a:ext cx="10620375" cy="720725"/>
          </a:xfrm>
        </p:spPr>
        <p:txBody>
          <a:bodyPr>
            <a:normAutofit/>
          </a:bodyPr>
          <a:lstStyle/>
          <a:p>
            <a:r>
              <a:rPr lang="en-GB" sz="2600" b="1" dirty="0">
                <a:latin typeface="Century Gothic" panose="020B0502020202020204" pitchFamily="34" charset="0"/>
              </a:rPr>
              <a:t>I: Worked example</a:t>
            </a:r>
          </a:p>
        </p:txBody>
      </p:sp>
      <p:sp>
        <p:nvSpPr>
          <p:cNvPr id="3" name="TextBox 2">
            <a:extLst>
              <a:ext uri="{FF2B5EF4-FFF2-40B4-BE49-F238E27FC236}">
                <a16:creationId xmlns:a16="http://schemas.microsoft.com/office/drawing/2014/main" id="{9AFEC162-7CB1-22AC-95C4-F0132FEE9F8A}"/>
              </a:ext>
            </a:extLst>
          </p:cNvPr>
          <p:cNvSpPr txBox="1"/>
          <p:nvPr/>
        </p:nvSpPr>
        <p:spPr>
          <a:xfrm>
            <a:off x="473095" y="1041135"/>
            <a:ext cx="8806164" cy="1200329"/>
          </a:xfrm>
          <a:prstGeom prst="rect">
            <a:avLst/>
          </a:prstGeom>
          <a:noFill/>
        </p:spPr>
        <p:txBody>
          <a:bodyPr wrap="square" rtlCol="0">
            <a:spAutoFit/>
          </a:bodyPr>
          <a:lstStyle/>
          <a:p>
            <a:r>
              <a:rPr lang="en-GB" sz="2400" b="1" dirty="0">
                <a:latin typeface="Century Gothic" panose="020B0502020202020204" pitchFamily="34" charset="0"/>
              </a:rPr>
              <a:t>Calculate the percentage of carbon in CH</a:t>
            </a:r>
            <a:r>
              <a:rPr lang="en-GB" sz="2400" b="1" baseline="-25000" dirty="0">
                <a:latin typeface="Century Gothic" panose="020B0502020202020204" pitchFamily="34" charset="0"/>
              </a:rPr>
              <a:t>4</a:t>
            </a:r>
            <a:r>
              <a:rPr lang="en-GB" sz="2400" b="1" dirty="0">
                <a:latin typeface="Century Gothic" panose="020B0502020202020204" pitchFamily="34" charset="0"/>
              </a:rPr>
              <a:t>.</a:t>
            </a:r>
          </a:p>
          <a:p>
            <a:pPr lvl="1"/>
            <a:r>
              <a:rPr lang="en-GB" sz="2400" dirty="0">
                <a:latin typeface="Century Gothic" panose="020B0502020202020204" pitchFamily="34" charset="0"/>
              </a:rPr>
              <a:t>(</a:t>
            </a:r>
            <a:r>
              <a:rPr lang="en-GB" sz="2400" dirty="0" err="1">
                <a:latin typeface="Century Gothic" panose="020B0502020202020204" pitchFamily="34" charset="0"/>
              </a:rPr>
              <a:t>A</a:t>
            </a:r>
            <a:r>
              <a:rPr lang="en-GB" sz="2400" baseline="-25000" dirty="0" err="1">
                <a:latin typeface="Century Gothic" panose="020B0502020202020204" pitchFamily="34" charset="0"/>
              </a:rPr>
              <a:t>r</a:t>
            </a:r>
            <a:r>
              <a:rPr lang="en-GB" sz="2400" dirty="0">
                <a:latin typeface="Century Gothic" panose="020B0502020202020204" pitchFamily="34" charset="0"/>
              </a:rPr>
              <a:t>: C = 12, H = 1)</a:t>
            </a:r>
          </a:p>
          <a:p>
            <a:endParaRPr lang="en-GB" sz="2400" dirty="0">
              <a:latin typeface="Century Gothic" panose="020B0502020202020204" pitchFamily="34" charset="0"/>
            </a:endParaRPr>
          </a:p>
        </p:txBody>
      </p:sp>
      <p:sp>
        <p:nvSpPr>
          <p:cNvPr id="4" name="TextBox 3">
            <a:extLst>
              <a:ext uri="{FF2B5EF4-FFF2-40B4-BE49-F238E27FC236}">
                <a16:creationId xmlns:a16="http://schemas.microsoft.com/office/drawing/2014/main" id="{751F2824-605C-9255-6B19-C3FAF0F36813}"/>
              </a:ext>
            </a:extLst>
          </p:cNvPr>
          <p:cNvSpPr txBox="1"/>
          <p:nvPr/>
        </p:nvSpPr>
        <p:spPr>
          <a:xfrm>
            <a:off x="252302" y="2092769"/>
            <a:ext cx="2730235" cy="461665"/>
          </a:xfrm>
          <a:prstGeom prst="rect">
            <a:avLst/>
          </a:prstGeom>
          <a:noFill/>
        </p:spPr>
        <p:txBody>
          <a:bodyPr wrap="none" rtlCol="0">
            <a:spAutoFit/>
          </a:bodyPr>
          <a:lstStyle/>
          <a:p>
            <a:r>
              <a:rPr lang="en-GB" sz="2400" b="1" dirty="0">
                <a:latin typeface="Century Gothic" panose="020B0502020202020204" pitchFamily="34" charset="0"/>
              </a:rPr>
              <a:t>1. Use the </a:t>
            </a:r>
            <a:r>
              <a:rPr lang="en-GB" sz="2400" b="1" dirty="0" err="1">
                <a:latin typeface="Century Gothic" panose="020B0502020202020204" pitchFamily="34" charset="0"/>
              </a:rPr>
              <a:t>A</a:t>
            </a:r>
            <a:r>
              <a:rPr lang="en-GB" sz="2400" b="1" baseline="-25000" dirty="0" err="1">
                <a:latin typeface="Century Gothic" panose="020B0502020202020204" pitchFamily="34" charset="0"/>
              </a:rPr>
              <a:t>r</a:t>
            </a:r>
            <a:r>
              <a:rPr lang="en-GB" sz="2400" b="1" dirty="0">
                <a:latin typeface="Century Gothic" panose="020B0502020202020204" pitchFamily="34" charset="0"/>
              </a:rPr>
              <a:t> of C</a:t>
            </a:r>
          </a:p>
        </p:txBody>
      </p:sp>
      <p:sp>
        <p:nvSpPr>
          <p:cNvPr id="5" name="TextBox 4">
            <a:extLst>
              <a:ext uri="{FF2B5EF4-FFF2-40B4-BE49-F238E27FC236}">
                <a16:creationId xmlns:a16="http://schemas.microsoft.com/office/drawing/2014/main" id="{C86C118B-4AC5-4696-BCCE-BA193CA7F5CB}"/>
              </a:ext>
            </a:extLst>
          </p:cNvPr>
          <p:cNvSpPr txBox="1"/>
          <p:nvPr/>
        </p:nvSpPr>
        <p:spPr>
          <a:xfrm>
            <a:off x="309622" y="2527825"/>
            <a:ext cx="5431295" cy="461665"/>
          </a:xfrm>
          <a:prstGeom prst="rect">
            <a:avLst/>
          </a:prstGeom>
          <a:noFill/>
        </p:spPr>
        <p:txBody>
          <a:bodyPr wrap="none" rtlCol="0">
            <a:spAutoFit/>
          </a:bodyPr>
          <a:lstStyle/>
          <a:p>
            <a:r>
              <a:rPr lang="en-GB" sz="2400" b="1" dirty="0">
                <a:latin typeface="Century Gothic" panose="020B0502020202020204" pitchFamily="34" charset="0"/>
              </a:rPr>
              <a:t>Count the number of carbon atoms</a:t>
            </a:r>
          </a:p>
        </p:txBody>
      </p:sp>
      <p:sp>
        <p:nvSpPr>
          <p:cNvPr id="6" name="TextBox 5">
            <a:extLst>
              <a:ext uri="{FF2B5EF4-FFF2-40B4-BE49-F238E27FC236}">
                <a16:creationId xmlns:a16="http://schemas.microsoft.com/office/drawing/2014/main" id="{94292F3D-79A5-417A-F65D-646976961B71}"/>
              </a:ext>
            </a:extLst>
          </p:cNvPr>
          <p:cNvSpPr txBox="1"/>
          <p:nvPr/>
        </p:nvSpPr>
        <p:spPr>
          <a:xfrm>
            <a:off x="309622" y="3138558"/>
            <a:ext cx="3153427" cy="461665"/>
          </a:xfrm>
          <a:prstGeom prst="rect">
            <a:avLst/>
          </a:prstGeom>
          <a:noFill/>
        </p:spPr>
        <p:txBody>
          <a:bodyPr wrap="none" rtlCol="0">
            <a:spAutoFit/>
          </a:bodyPr>
          <a:lstStyle/>
          <a:p>
            <a:r>
              <a:rPr lang="en-GB" sz="2400" b="1" dirty="0">
                <a:latin typeface="Century Gothic" panose="020B0502020202020204" pitchFamily="34" charset="0"/>
              </a:rPr>
              <a:t>2. Find the M</a:t>
            </a:r>
            <a:r>
              <a:rPr lang="en-GB" sz="2400" b="1" baseline="-25000" dirty="0">
                <a:latin typeface="Century Gothic" panose="020B0502020202020204" pitchFamily="34" charset="0"/>
              </a:rPr>
              <a:t>r</a:t>
            </a:r>
            <a:r>
              <a:rPr lang="en-GB" sz="2400" b="1" dirty="0">
                <a:latin typeface="Century Gothic" panose="020B0502020202020204" pitchFamily="34" charset="0"/>
              </a:rPr>
              <a:t> of CH</a:t>
            </a:r>
            <a:r>
              <a:rPr lang="en-GB" sz="2400" b="1" baseline="-25000" dirty="0">
                <a:latin typeface="Century Gothic" panose="020B0502020202020204" pitchFamily="34" charset="0"/>
              </a:rPr>
              <a:t>4</a:t>
            </a:r>
            <a:endParaRPr lang="en-GB" sz="2400" b="1" dirty="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F25918-C8E8-58FF-029C-71144CE4F022}"/>
                  </a:ext>
                </a:extLst>
              </p:cNvPr>
              <p:cNvSpPr txBox="1"/>
              <p:nvPr/>
            </p:nvSpPr>
            <p:spPr>
              <a:xfrm>
                <a:off x="295164" y="3639759"/>
                <a:ext cx="9959201" cy="679160"/>
              </a:xfrm>
              <a:prstGeom prst="rect">
                <a:avLst/>
              </a:prstGeom>
              <a:noFill/>
            </p:spPr>
            <p:txBody>
              <a:bodyPr wrap="none" rtlCol="0">
                <a:spAutoFit/>
              </a:bodyPr>
              <a:lstStyle/>
              <a:p>
                <a:r>
                  <a:rPr lang="en-GB" sz="2400" b="1" dirty="0">
                    <a:solidFill>
                      <a:schemeClr val="tx1"/>
                    </a:solidFill>
                    <a:latin typeface="Century Gothic" panose="020B0502020202020204" pitchFamily="34" charset="0"/>
                  </a:rPr>
                  <a:t>3. Use the equation </a:t>
                </a:r>
                <a14:m>
                  <m:oMath xmlns:m="http://schemas.openxmlformats.org/officeDocument/2006/math">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𝒃𝒚</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𝒎𝒂𝒔𝒔</m:t>
                    </m:r>
                    <m:r>
                      <a:rPr lang="en-GB" sz="2400" b="1" i="1">
                        <a:solidFill>
                          <a:schemeClr val="tx1"/>
                        </a:solidFill>
                        <a:latin typeface="Cambria Math" panose="02040503050406030204" pitchFamily="18" charset="0"/>
                      </a:rPr>
                      <m:t>= </m:t>
                    </m:r>
                    <m:f>
                      <m:fPr>
                        <m:ctrlPr>
                          <a:rPr lang="en-GB" sz="2400" b="1" i="1">
                            <a:solidFill>
                              <a:schemeClr val="tx1"/>
                            </a:solidFill>
                            <a:latin typeface="Cambria Math" panose="02040503050406030204" pitchFamily="18" charset="0"/>
                          </a:rPr>
                        </m:ctrlPr>
                      </m:fPr>
                      <m:num>
                        <m:r>
                          <a:rPr lang="en-GB" sz="2400" b="1" i="1">
                            <a:solidFill>
                              <a:schemeClr val="tx1"/>
                            </a:solidFill>
                            <a:latin typeface="Cambria Math" panose="02040503050406030204" pitchFamily="18" charset="0"/>
                          </a:rPr>
                          <m:t>𝑨</m:t>
                        </m:r>
                        <m:r>
                          <a:rPr lang="en-GB" sz="2400" b="1" i="1" baseline="-25000">
                            <a:solidFill>
                              <a:schemeClr val="tx1"/>
                            </a:solidFill>
                            <a:latin typeface="Cambria Math" panose="02040503050406030204" pitchFamily="18" charset="0"/>
                          </a:rPr>
                          <m:t>𝒓</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𝒙</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𝒏𝒖𝒎𝒃𝒆𝒓</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𝒐𝒇</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𝒂𝒕𝒐𝒎𝒔</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𝒊𝒏</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𝒂</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𝒄𝒐𝒎𝒑𝒐𝒖𝒏𝒅</m:t>
                        </m:r>
                      </m:num>
                      <m:den>
                        <m:r>
                          <a:rPr lang="en-GB" sz="2400" b="1" i="1">
                            <a:solidFill>
                              <a:schemeClr val="tx1"/>
                            </a:solidFill>
                            <a:latin typeface="Cambria Math" panose="02040503050406030204" pitchFamily="18" charset="0"/>
                          </a:rPr>
                          <m:t>𝑴</m:t>
                        </m:r>
                        <m:r>
                          <a:rPr lang="en-GB" sz="2400" b="1" i="1" baseline="-25000">
                            <a:solidFill>
                              <a:schemeClr val="tx1"/>
                            </a:solidFill>
                            <a:latin typeface="Cambria Math" panose="02040503050406030204" pitchFamily="18" charset="0"/>
                          </a:rPr>
                          <m:t>𝒓</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𝒐𝒇</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𝒕𝒉𝒆</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𝒄𝒐𝒎𝒑𝒐𝒖𝒏𝒅</m:t>
                        </m:r>
                      </m:den>
                    </m:f>
                  </m:oMath>
                </a14:m>
                <a:r>
                  <a:rPr lang="en-GB" sz="2400" b="1" dirty="0">
                    <a:solidFill>
                      <a:schemeClr val="tx1"/>
                    </a:solidFill>
                    <a:latin typeface="Calibri" panose="020F0502020204030204" pitchFamily="34" charset="0"/>
                    <a:cs typeface="Calibri" panose="020F0502020204030204" pitchFamily="34" charset="0"/>
                  </a:rPr>
                  <a:t> x 100</a:t>
                </a:r>
                <a:endParaRPr lang="en-GB" sz="2400" b="1" dirty="0">
                  <a:solidFill>
                    <a:schemeClr val="tx1"/>
                  </a:solidFill>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96F25918-C8E8-58FF-029C-71144CE4F022}"/>
                  </a:ext>
                </a:extLst>
              </p:cNvPr>
              <p:cNvSpPr txBox="1">
                <a:spLocks noRot="1" noChangeAspect="1" noMove="1" noResize="1" noEditPoints="1" noAdjustHandles="1" noChangeArrowheads="1" noChangeShapeType="1" noTextEdit="1"/>
              </p:cNvSpPr>
              <p:nvPr/>
            </p:nvSpPr>
            <p:spPr>
              <a:xfrm>
                <a:off x="295164" y="3639759"/>
                <a:ext cx="9959201" cy="679160"/>
              </a:xfrm>
              <a:prstGeom prst="rect">
                <a:avLst/>
              </a:prstGeom>
              <a:blipFill>
                <a:blip r:embed="rId2"/>
                <a:stretch>
                  <a:fillRect l="-1019" b="-11111"/>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B0D29618-F2C0-F3CC-8A4F-0DA85BF2785E}"/>
              </a:ext>
            </a:extLst>
          </p:cNvPr>
          <p:cNvSpPr txBox="1"/>
          <p:nvPr/>
        </p:nvSpPr>
        <p:spPr>
          <a:xfrm>
            <a:off x="309622" y="5144837"/>
            <a:ext cx="4762842" cy="461665"/>
          </a:xfrm>
          <a:prstGeom prst="rect">
            <a:avLst/>
          </a:prstGeom>
          <a:noFill/>
        </p:spPr>
        <p:txBody>
          <a:bodyPr wrap="none" rtlCol="0">
            <a:spAutoFit/>
          </a:bodyPr>
          <a:lstStyle/>
          <a:p>
            <a:r>
              <a:rPr lang="en-GB" sz="2400" b="1" dirty="0">
                <a:latin typeface="Century Gothic" panose="020B0502020202020204" pitchFamily="34" charset="0"/>
              </a:rPr>
              <a:t>4. Calculate using a calculator</a:t>
            </a:r>
            <a:endParaRPr lang="en-GB" sz="2400" b="1" u="sng" dirty="0">
              <a:latin typeface="Century Gothic" panose="020B0502020202020204" pitchFamily="34" charset="0"/>
            </a:endParaRPr>
          </a:p>
        </p:txBody>
      </p:sp>
      <p:sp>
        <p:nvSpPr>
          <p:cNvPr id="9" name="TextBox 8">
            <a:extLst>
              <a:ext uri="{FF2B5EF4-FFF2-40B4-BE49-F238E27FC236}">
                <a16:creationId xmlns:a16="http://schemas.microsoft.com/office/drawing/2014/main" id="{1441CFE9-6156-490C-CCE6-94B1698E8D1C}"/>
              </a:ext>
            </a:extLst>
          </p:cNvPr>
          <p:cNvSpPr txBox="1"/>
          <p:nvPr/>
        </p:nvSpPr>
        <p:spPr>
          <a:xfrm>
            <a:off x="6616174" y="2102471"/>
            <a:ext cx="303961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1. </a:t>
            </a:r>
            <a:r>
              <a:rPr lang="en-GB" sz="2400" b="1" dirty="0" err="1">
                <a:solidFill>
                  <a:schemeClr val="accent1"/>
                </a:solidFill>
                <a:latin typeface="Century Gothic" panose="020B0502020202020204" pitchFamily="34" charset="0"/>
              </a:rPr>
              <a:t>A</a:t>
            </a:r>
            <a:r>
              <a:rPr lang="en-GB" sz="2400" b="1" baseline="-25000" dirty="0" err="1">
                <a:solidFill>
                  <a:schemeClr val="accent1"/>
                </a:solidFill>
                <a:latin typeface="Century Gothic" panose="020B0502020202020204" pitchFamily="34" charset="0"/>
              </a:rPr>
              <a:t>r</a:t>
            </a:r>
            <a:r>
              <a:rPr lang="en-GB" sz="2400" b="1" baseline="-25000" dirty="0">
                <a:solidFill>
                  <a:schemeClr val="accent1"/>
                </a:solidFill>
                <a:latin typeface="Century Gothic" panose="020B0502020202020204" pitchFamily="34" charset="0"/>
              </a:rPr>
              <a:t> </a:t>
            </a:r>
            <a:r>
              <a:rPr lang="en-GB" sz="2400" b="1" dirty="0">
                <a:solidFill>
                  <a:schemeClr val="accent1"/>
                </a:solidFill>
                <a:latin typeface="Century Gothic" panose="020B0502020202020204" pitchFamily="34" charset="0"/>
              </a:rPr>
              <a:t>of carbon = 12</a:t>
            </a:r>
          </a:p>
        </p:txBody>
      </p:sp>
      <p:sp>
        <p:nvSpPr>
          <p:cNvPr id="10" name="TextBox 9">
            <a:extLst>
              <a:ext uri="{FF2B5EF4-FFF2-40B4-BE49-F238E27FC236}">
                <a16:creationId xmlns:a16="http://schemas.microsoft.com/office/drawing/2014/main" id="{2E3EC505-499E-39F3-24A7-ABC16FED694F}"/>
              </a:ext>
            </a:extLst>
          </p:cNvPr>
          <p:cNvSpPr txBox="1"/>
          <p:nvPr/>
        </p:nvSpPr>
        <p:spPr>
          <a:xfrm>
            <a:off x="6616174" y="2527825"/>
            <a:ext cx="445827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Number of carbon atoms = 1</a:t>
            </a:r>
          </a:p>
        </p:txBody>
      </p:sp>
      <p:sp>
        <p:nvSpPr>
          <p:cNvPr id="25" name="TextBox 24">
            <a:extLst>
              <a:ext uri="{FF2B5EF4-FFF2-40B4-BE49-F238E27FC236}">
                <a16:creationId xmlns:a16="http://schemas.microsoft.com/office/drawing/2014/main" id="{6CB0A3F0-6B8A-96FB-0EDB-09833D8137E2}"/>
              </a:ext>
            </a:extLst>
          </p:cNvPr>
          <p:cNvSpPr txBox="1"/>
          <p:nvPr/>
        </p:nvSpPr>
        <p:spPr>
          <a:xfrm>
            <a:off x="6639620" y="3138558"/>
            <a:ext cx="251383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2. M</a:t>
            </a:r>
            <a:r>
              <a:rPr lang="en-GB" sz="2400" b="1" baseline="-25000" dirty="0">
                <a:solidFill>
                  <a:schemeClr val="accent1"/>
                </a:solidFill>
                <a:latin typeface="Century Gothic" panose="020B0502020202020204" pitchFamily="34" charset="0"/>
              </a:rPr>
              <a:t>r</a:t>
            </a:r>
            <a:r>
              <a:rPr lang="en-GB" sz="2400" b="1" dirty="0">
                <a:solidFill>
                  <a:schemeClr val="accent1"/>
                </a:solidFill>
                <a:latin typeface="Century Gothic" panose="020B0502020202020204" pitchFamily="34" charset="0"/>
              </a:rPr>
              <a:t> of CH</a:t>
            </a:r>
            <a:r>
              <a:rPr lang="en-GB" sz="2400" b="1" baseline="-25000" dirty="0">
                <a:solidFill>
                  <a:schemeClr val="accent1"/>
                </a:solidFill>
                <a:latin typeface="Century Gothic" panose="020B0502020202020204" pitchFamily="34" charset="0"/>
              </a:rPr>
              <a:t>4</a:t>
            </a:r>
            <a:r>
              <a:rPr lang="en-GB" sz="2400" b="1" dirty="0">
                <a:solidFill>
                  <a:schemeClr val="accent1"/>
                </a:solidFill>
                <a:latin typeface="Century Gothic" panose="020B0502020202020204" pitchFamily="34" charset="0"/>
              </a:rPr>
              <a:t> =16</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1A8D422-3604-10DE-71E8-2ADE98469B98}"/>
                  </a:ext>
                </a:extLst>
              </p:cNvPr>
              <p:cNvSpPr txBox="1"/>
              <p:nvPr/>
            </p:nvSpPr>
            <p:spPr>
              <a:xfrm>
                <a:off x="6639620" y="4343527"/>
                <a:ext cx="1763624" cy="625812"/>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3. </a:t>
                </a:r>
                <a14:m>
                  <m:oMath xmlns:m="http://schemas.openxmlformats.org/officeDocument/2006/math">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𝟏𝟐</m:t>
                        </m:r>
                      </m:num>
                      <m:den>
                        <m:r>
                          <a:rPr lang="en-GB" sz="2400" b="1" i="1" smtClean="0">
                            <a:solidFill>
                              <a:schemeClr val="accent1"/>
                            </a:solidFill>
                            <a:latin typeface="Cambria Math" panose="02040503050406030204" pitchFamily="18" charset="0"/>
                          </a:rPr>
                          <m:t>𝟏𝟔</m:t>
                        </m:r>
                      </m:den>
                    </m:f>
                  </m:oMath>
                </a14:m>
                <a:r>
                  <a:rPr lang="en-GB" sz="2400" b="1" dirty="0">
                    <a:solidFill>
                      <a:schemeClr val="accent1"/>
                    </a:solidFill>
                    <a:latin typeface="Century Gothic" panose="020B0502020202020204" pitchFamily="34" charset="0"/>
                  </a:rPr>
                  <a:t> = 0.75</a:t>
                </a:r>
              </a:p>
            </p:txBody>
          </p:sp>
        </mc:Choice>
        <mc:Fallback xmlns="">
          <p:sp>
            <p:nvSpPr>
              <p:cNvPr id="26" name="TextBox 25">
                <a:extLst>
                  <a:ext uri="{FF2B5EF4-FFF2-40B4-BE49-F238E27FC236}">
                    <a16:creationId xmlns:a16="http://schemas.microsoft.com/office/drawing/2014/main" id="{91A8D422-3604-10DE-71E8-2ADE98469B98}"/>
                  </a:ext>
                </a:extLst>
              </p:cNvPr>
              <p:cNvSpPr txBox="1">
                <a:spLocks noRot="1" noChangeAspect="1" noMove="1" noResize="1" noEditPoints="1" noAdjustHandles="1" noChangeArrowheads="1" noChangeShapeType="1" noTextEdit="1"/>
              </p:cNvSpPr>
              <p:nvPr/>
            </p:nvSpPr>
            <p:spPr>
              <a:xfrm>
                <a:off x="6639620" y="4343527"/>
                <a:ext cx="1763624" cy="625812"/>
              </a:xfrm>
              <a:prstGeom prst="rect">
                <a:avLst/>
              </a:prstGeom>
              <a:blipFill>
                <a:blip r:embed="rId3"/>
                <a:stretch>
                  <a:fillRect l="-5190" r="-4498" b="-7843"/>
                </a:stretch>
              </a:blipFill>
            </p:spPr>
            <p:txBody>
              <a:bodyPr/>
              <a:lstStyle/>
              <a:p>
                <a:r>
                  <a:rPr lang="en-GB">
                    <a:noFill/>
                  </a:rPr>
                  <a:t> </a:t>
                </a:r>
              </a:p>
            </p:txBody>
          </p:sp>
        </mc:Fallback>
      </mc:AlternateContent>
      <p:sp>
        <p:nvSpPr>
          <p:cNvPr id="27" name="TextBox 26">
            <a:extLst>
              <a:ext uri="{FF2B5EF4-FFF2-40B4-BE49-F238E27FC236}">
                <a16:creationId xmlns:a16="http://schemas.microsoft.com/office/drawing/2014/main" id="{83547DE0-CD4B-702B-78E7-3106B67BDE7E}"/>
              </a:ext>
            </a:extLst>
          </p:cNvPr>
          <p:cNvSpPr txBox="1"/>
          <p:nvPr/>
        </p:nvSpPr>
        <p:spPr>
          <a:xfrm>
            <a:off x="6653895" y="5198400"/>
            <a:ext cx="297068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4. 0.75 x 100 = </a:t>
            </a:r>
            <a:r>
              <a:rPr lang="en-GB" sz="2400" b="1" u="sng" dirty="0">
                <a:solidFill>
                  <a:schemeClr val="accent1"/>
                </a:solidFill>
                <a:latin typeface="Century Gothic" panose="020B0502020202020204" pitchFamily="34" charset="0"/>
              </a:rPr>
              <a:t>75%</a:t>
            </a:r>
          </a:p>
        </p:txBody>
      </p:sp>
    </p:spTree>
    <p:extLst>
      <p:ext uri="{BB962C8B-B14F-4D97-AF65-F5344CB8AC3E}">
        <p14:creationId xmlns:p14="http://schemas.microsoft.com/office/powerpoint/2010/main" val="219373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25" grpId="0"/>
      <p:bldP spid="26"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6C50-2D03-4DCD-AA25-57AE3C4133A9}"/>
              </a:ext>
            </a:extLst>
          </p:cNvPr>
          <p:cNvSpPr>
            <a:spLocks noGrp="1"/>
          </p:cNvSpPr>
          <p:nvPr>
            <p:ph type="title" idx="4294967295"/>
          </p:nvPr>
        </p:nvSpPr>
        <p:spPr>
          <a:xfrm>
            <a:off x="0" y="0"/>
            <a:ext cx="10620375" cy="720725"/>
          </a:xfrm>
        </p:spPr>
        <p:txBody>
          <a:bodyPr>
            <a:normAutofit/>
          </a:bodyPr>
          <a:lstStyle/>
          <a:p>
            <a:r>
              <a:rPr lang="en-GB" sz="2600" b="1" dirty="0">
                <a:latin typeface="Century Gothic" panose="020B0502020202020204" pitchFamily="34" charset="0"/>
              </a:rPr>
              <a:t>We: Worked example</a:t>
            </a:r>
          </a:p>
        </p:txBody>
      </p:sp>
      <p:sp>
        <p:nvSpPr>
          <p:cNvPr id="3" name="TextBox 2">
            <a:extLst>
              <a:ext uri="{FF2B5EF4-FFF2-40B4-BE49-F238E27FC236}">
                <a16:creationId xmlns:a16="http://schemas.microsoft.com/office/drawing/2014/main" id="{9AFEC162-7CB1-22AC-95C4-F0132FEE9F8A}"/>
              </a:ext>
            </a:extLst>
          </p:cNvPr>
          <p:cNvSpPr txBox="1"/>
          <p:nvPr/>
        </p:nvSpPr>
        <p:spPr>
          <a:xfrm>
            <a:off x="473095" y="1041135"/>
            <a:ext cx="8806164" cy="1200329"/>
          </a:xfrm>
          <a:prstGeom prst="rect">
            <a:avLst/>
          </a:prstGeom>
          <a:noFill/>
        </p:spPr>
        <p:txBody>
          <a:bodyPr wrap="square" rtlCol="0">
            <a:spAutoFit/>
          </a:bodyPr>
          <a:lstStyle/>
          <a:p>
            <a:r>
              <a:rPr lang="en-GB" sz="2400" b="1" dirty="0">
                <a:latin typeface="Century Gothic" panose="020B0502020202020204" pitchFamily="34" charset="0"/>
              </a:rPr>
              <a:t>Calculate the percentage of carbon in C</a:t>
            </a:r>
            <a:r>
              <a:rPr lang="en-GB" sz="2400" b="1" baseline="-25000" dirty="0">
                <a:latin typeface="Century Gothic" panose="020B0502020202020204" pitchFamily="34" charset="0"/>
              </a:rPr>
              <a:t>2</a:t>
            </a:r>
            <a:r>
              <a:rPr lang="en-GB" sz="2400" b="1" dirty="0">
                <a:latin typeface="Century Gothic" panose="020B0502020202020204" pitchFamily="34" charset="0"/>
              </a:rPr>
              <a:t>H</a:t>
            </a:r>
            <a:r>
              <a:rPr lang="en-GB" sz="2400" b="1" baseline="-25000" dirty="0">
                <a:latin typeface="Century Gothic" panose="020B0502020202020204" pitchFamily="34" charset="0"/>
              </a:rPr>
              <a:t>6</a:t>
            </a:r>
            <a:r>
              <a:rPr lang="en-GB" sz="2400" b="1" dirty="0">
                <a:latin typeface="Century Gothic" panose="020B0502020202020204" pitchFamily="34" charset="0"/>
              </a:rPr>
              <a:t>.</a:t>
            </a:r>
          </a:p>
          <a:p>
            <a:pPr lvl="1"/>
            <a:r>
              <a:rPr lang="en-GB" sz="2400" dirty="0">
                <a:latin typeface="Century Gothic" panose="020B0502020202020204" pitchFamily="34" charset="0"/>
              </a:rPr>
              <a:t>(</a:t>
            </a:r>
            <a:r>
              <a:rPr lang="en-GB" sz="2400" dirty="0" err="1">
                <a:latin typeface="Century Gothic" panose="020B0502020202020204" pitchFamily="34" charset="0"/>
              </a:rPr>
              <a:t>A</a:t>
            </a:r>
            <a:r>
              <a:rPr lang="en-GB" sz="2400" baseline="-25000" dirty="0" err="1">
                <a:latin typeface="Century Gothic" panose="020B0502020202020204" pitchFamily="34" charset="0"/>
              </a:rPr>
              <a:t>r</a:t>
            </a:r>
            <a:r>
              <a:rPr lang="en-GB" sz="2400" dirty="0">
                <a:latin typeface="Century Gothic" panose="020B0502020202020204" pitchFamily="34" charset="0"/>
              </a:rPr>
              <a:t>: C = 12, H = 1)</a:t>
            </a:r>
          </a:p>
          <a:p>
            <a:endParaRPr lang="en-GB" sz="2400" dirty="0">
              <a:latin typeface="Century Gothic" panose="020B0502020202020204" pitchFamily="34" charset="0"/>
            </a:endParaRPr>
          </a:p>
        </p:txBody>
      </p:sp>
      <p:sp>
        <p:nvSpPr>
          <p:cNvPr id="4" name="TextBox 3">
            <a:extLst>
              <a:ext uri="{FF2B5EF4-FFF2-40B4-BE49-F238E27FC236}">
                <a16:creationId xmlns:a16="http://schemas.microsoft.com/office/drawing/2014/main" id="{751F2824-605C-9255-6B19-C3FAF0F36813}"/>
              </a:ext>
            </a:extLst>
          </p:cNvPr>
          <p:cNvSpPr txBox="1"/>
          <p:nvPr/>
        </p:nvSpPr>
        <p:spPr>
          <a:xfrm>
            <a:off x="252302" y="2092769"/>
            <a:ext cx="2730235" cy="461665"/>
          </a:xfrm>
          <a:prstGeom prst="rect">
            <a:avLst/>
          </a:prstGeom>
          <a:noFill/>
        </p:spPr>
        <p:txBody>
          <a:bodyPr wrap="none" rtlCol="0">
            <a:spAutoFit/>
          </a:bodyPr>
          <a:lstStyle/>
          <a:p>
            <a:r>
              <a:rPr lang="en-GB" sz="2400" b="1" dirty="0">
                <a:latin typeface="Century Gothic" panose="020B0502020202020204" pitchFamily="34" charset="0"/>
              </a:rPr>
              <a:t>1. Use the </a:t>
            </a:r>
            <a:r>
              <a:rPr lang="en-GB" sz="2400" b="1" dirty="0" err="1">
                <a:latin typeface="Century Gothic" panose="020B0502020202020204" pitchFamily="34" charset="0"/>
              </a:rPr>
              <a:t>A</a:t>
            </a:r>
            <a:r>
              <a:rPr lang="en-GB" sz="2400" b="1" baseline="-25000" dirty="0" err="1">
                <a:latin typeface="Century Gothic" panose="020B0502020202020204" pitchFamily="34" charset="0"/>
              </a:rPr>
              <a:t>r</a:t>
            </a:r>
            <a:r>
              <a:rPr lang="en-GB" sz="2400" b="1" dirty="0">
                <a:latin typeface="Century Gothic" panose="020B0502020202020204" pitchFamily="34" charset="0"/>
              </a:rPr>
              <a:t> of C</a:t>
            </a:r>
          </a:p>
        </p:txBody>
      </p:sp>
      <p:sp>
        <p:nvSpPr>
          <p:cNvPr id="5" name="TextBox 4">
            <a:extLst>
              <a:ext uri="{FF2B5EF4-FFF2-40B4-BE49-F238E27FC236}">
                <a16:creationId xmlns:a16="http://schemas.microsoft.com/office/drawing/2014/main" id="{C86C118B-4AC5-4696-BCCE-BA193CA7F5CB}"/>
              </a:ext>
            </a:extLst>
          </p:cNvPr>
          <p:cNvSpPr txBox="1"/>
          <p:nvPr/>
        </p:nvSpPr>
        <p:spPr>
          <a:xfrm>
            <a:off x="309622" y="2527825"/>
            <a:ext cx="5431295" cy="461665"/>
          </a:xfrm>
          <a:prstGeom prst="rect">
            <a:avLst/>
          </a:prstGeom>
          <a:noFill/>
        </p:spPr>
        <p:txBody>
          <a:bodyPr wrap="none" rtlCol="0">
            <a:spAutoFit/>
          </a:bodyPr>
          <a:lstStyle/>
          <a:p>
            <a:r>
              <a:rPr lang="en-GB" sz="2400" b="1" dirty="0">
                <a:latin typeface="Century Gothic" panose="020B0502020202020204" pitchFamily="34" charset="0"/>
              </a:rPr>
              <a:t>Count the number of carbon atoms</a:t>
            </a:r>
          </a:p>
        </p:txBody>
      </p:sp>
      <p:sp>
        <p:nvSpPr>
          <p:cNvPr id="6" name="TextBox 5">
            <a:extLst>
              <a:ext uri="{FF2B5EF4-FFF2-40B4-BE49-F238E27FC236}">
                <a16:creationId xmlns:a16="http://schemas.microsoft.com/office/drawing/2014/main" id="{94292F3D-79A5-417A-F65D-646976961B71}"/>
              </a:ext>
            </a:extLst>
          </p:cNvPr>
          <p:cNvSpPr txBox="1"/>
          <p:nvPr/>
        </p:nvSpPr>
        <p:spPr>
          <a:xfrm>
            <a:off x="252472" y="3095695"/>
            <a:ext cx="3326552" cy="461665"/>
          </a:xfrm>
          <a:prstGeom prst="rect">
            <a:avLst/>
          </a:prstGeom>
          <a:noFill/>
        </p:spPr>
        <p:txBody>
          <a:bodyPr wrap="none" rtlCol="0">
            <a:spAutoFit/>
          </a:bodyPr>
          <a:lstStyle/>
          <a:p>
            <a:r>
              <a:rPr lang="en-GB" sz="2400" b="1" dirty="0">
                <a:latin typeface="Century Gothic" panose="020B0502020202020204" pitchFamily="34" charset="0"/>
              </a:rPr>
              <a:t>2. Find the M</a:t>
            </a:r>
            <a:r>
              <a:rPr lang="en-GB" sz="2400" b="1" baseline="-25000" dirty="0">
                <a:latin typeface="Century Gothic" panose="020B0502020202020204" pitchFamily="34" charset="0"/>
              </a:rPr>
              <a:t>r</a:t>
            </a:r>
            <a:r>
              <a:rPr lang="en-GB" sz="2400" b="1" dirty="0">
                <a:latin typeface="Century Gothic" panose="020B0502020202020204" pitchFamily="34" charset="0"/>
              </a:rPr>
              <a:t> of C</a:t>
            </a:r>
            <a:r>
              <a:rPr lang="en-GB" sz="2400" b="1" baseline="-25000" dirty="0">
                <a:latin typeface="Century Gothic" panose="020B0502020202020204" pitchFamily="34" charset="0"/>
              </a:rPr>
              <a:t>2</a:t>
            </a:r>
            <a:r>
              <a:rPr lang="en-GB" sz="2400" b="1" dirty="0">
                <a:latin typeface="Century Gothic" panose="020B0502020202020204" pitchFamily="34" charset="0"/>
              </a:rPr>
              <a:t>H</a:t>
            </a:r>
            <a:r>
              <a:rPr lang="en-GB" sz="2400" b="1" baseline="-25000" dirty="0">
                <a:latin typeface="Century Gothic" panose="020B0502020202020204" pitchFamily="34" charset="0"/>
              </a:rPr>
              <a:t>6</a:t>
            </a:r>
            <a:endParaRPr lang="en-GB" sz="2400" b="1" dirty="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F25918-C8E8-58FF-029C-71144CE4F022}"/>
                  </a:ext>
                </a:extLst>
              </p:cNvPr>
              <p:cNvSpPr txBox="1"/>
              <p:nvPr/>
            </p:nvSpPr>
            <p:spPr>
              <a:xfrm>
                <a:off x="252302" y="3625472"/>
                <a:ext cx="9959201" cy="679160"/>
              </a:xfrm>
              <a:prstGeom prst="rect">
                <a:avLst/>
              </a:prstGeom>
              <a:noFill/>
            </p:spPr>
            <p:txBody>
              <a:bodyPr wrap="none" rtlCol="0">
                <a:spAutoFit/>
              </a:bodyPr>
              <a:lstStyle/>
              <a:p>
                <a:r>
                  <a:rPr lang="en-GB" sz="2400" b="1" dirty="0">
                    <a:solidFill>
                      <a:schemeClr val="tx1"/>
                    </a:solidFill>
                    <a:latin typeface="Century Gothic" panose="020B0502020202020204" pitchFamily="34" charset="0"/>
                  </a:rPr>
                  <a:t>3. Use the equation </a:t>
                </a:r>
                <a14:m>
                  <m:oMath xmlns:m="http://schemas.openxmlformats.org/officeDocument/2006/math">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𝒃𝒚</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𝒎𝒂𝒔𝒔</m:t>
                    </m:r>
                    <m:r>
                      <a:rPr lang="en-GB" sz="2400" b="1" i="1">
                        <a:solidFill>
                          <a:schemeClr val="tx1"/>
                        </a:solidFill>
                        <a:latin typeface="Cambria Math" panose="02040503050406030204" pitchFamily="18" charset="0"/>
                      </a:rPr>
                      <m:t>= </m:t>
                    </m:r>
                    <m:f>
                      <m:fPr>
                        <m:ctrlPr>
                          <a:rPr lang="en-GB" sz="2400" b="1" i="1">
                            <a:solidFill>
                              <a:schemeClr val="tx1"/>
                            </a:solidFill>
                            <a:latin typeface="Cambria Math" panose="02040503050406030204" pitchFamily="18" charset="0"/>
                          </a:rPr>
                        </m:ctrlPr>
                      </m:fPr>
                      <m:num>
                        <m:r>
                          <a:rPr lang="en-GB" sz="2400" b="1" i="1">
                            <a:solidFill>
                              <a:schemeClr val="tx1"/>
                            </a:solidFill>
                            <a:latin typeface="Cambria Math" panose="02040503050406030204" pitchFamily="18" charset="0"/>
                          </a:rPr>
                          <m:t>𝑨</m:t>
                        </m:r>
                        <m:r>
                          <a:rPr lang="en-GB" sz="2400" b="1" i="1" baseline="-25000">
                            <a:solidFill>
                              <a:schemeClr val="tx1"/>
                            </a:solidFill>
                            <a:latin typeface="Cambria Math" panose="02040503050406030204" pitchFamily="18" charset="0"/>
                          </a:rPr>
                          <m:t>𝒓</m:t>
                        </m:r>
                        <m:r>
                          <a:rPr lang="en-GB" sz="2400" b="1" i="1">
                            <a:solidFill>
                              <a:schemeClr val="tx1"/>
                            </a:solidFill>
                            <a:latin typeface="Cambria Math" panose="02040503050406030204" pitchFamily="18" charset="0"/>
                          </a:rPr>
                          <m:t> </m:t>
                        </m:r>
                        <m:r>
                          <a:rPr lang="en-GB" sz="2400" b="1" i="1" smtClean="0">
                            <a:solidFill>
                              <a:schemeClr val="tx1"/>
                            </a:solidFill>
                            <a:latin typeface="Cambria Math" panose="02040503050406030204" pitchFamily="18" charset="0"/>
                            <a:ea typeface="Cambria Math" panose="02040503050406030204" pitchFamily="18" charset="0"/>
                          </a:rPr>
                          <m:t>×</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𝒏𝒖𝒎𝒃𝒆𝒓</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𝒐𝒇</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𝒂𝒕𝒐𝒎𝒔</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𝒊𝒏</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𝒂</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𝒄𝒐𝒎𝒑𝒐𝒖𝒏𝒅</m:t>
                        </m:r>
                      </m:num>
                      <m:den>
                        <m:r>
                          <a:rPr lang="en-GB" sz="2400" b="1" i="1">
                            <a:solidFill>
                              <a:schemeClr val="tx1"/>
                            </a:solidFill>
                            <a:latin typeface="Cambria Math" panose="02040503050406030204" pitchFamily="18" charset="0"/>
                          </a:rPr>
                          <m:t>𝑴</m:t>
                        </m:r>
                        <m:r>
                          <a:rPr lang="en-GB" sz="2400" b="1" i="1" baseline="-25000">
                            <a:solidFill>
                              <a:schemeClr val="tx1"/>
                            </a:solidFill>
                            <a:latin typeface="Cambria Math" panose="02040503050406030204" pitchFamily="18" charset="0"/>
                          </a:rPr>
                          <m:t>𝒓</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𝒐𝒇</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𝒕𝒉𝒆</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𝒄𝒐𝒎𝒑𝒐𝒖𝒏𝒅</m:t>
                        </m:r>
                      </m:den>
                    </m:f>
                  </m:oMath>
                </a14:m>
                <a:r>
                  <a:rPr lang="en-GB" sz="2400" b="1" dirty="0">
                    <a:solidFill>
                      <a:schemeClr val="tx1"/>
                    </a:solidFill>
                    <a:latin typeface="Calibri" panose="020F0502020204030204" pitchFamily="34" charset="0"/>
                    <a:cs typeface="Calibri" panose="020F0502020204030204" pitchFamily="34" charset="0"/>
                  </a:rPr>
                  <a:t> x 100</a:t>
                </a:r>
                <a:endParaRPr lang="en-GB" sz="2400" b="1" dirty="0">
                  <a:solidFill>
                    <a:schemeClr val="tx1"/>
                  </a:solidFill>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96F25918-C8E8-58FF-029C-71144CE4F022}"/>
                  </a:ext>
                </a:extLst>
              </p:cNvPr>
              <p:cNvSpPr txBox="1">
                <a:spLocks noRot="1" noChangeAspect="1" noMove="1" noResize="1" noEditPoints="1" noAdjustHandles="1" noChangeArrowheads="1" noChangeShapeType="1" noTextEdit="1"/>
              </p:cNvSpPr>
              <p:nvPr/>
            </p:nvSpPr>
            <p:spPr>
              <a:xfrm>
                <a:off x="252302" y="3625472"/>
                <a:ext cx="9959201" cy="679160"/>
              </a:xfrm>
              <a:prstGeom prst="rect">
                <a:avLst/>
              </a:prstGeom>
              <a:blipFill>
                <a:blip r:embed="rId2"/>
                <a:stretch>
                  <a:fillRect l="-891" r="-254" b="-11111"/>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B0D29618-F2C0-F3CC-8A4F-0DA85BF2785E}"/>
              </a:ext>
            </a:extLst>
          </p:cNvPr>
          <p:cNvSpPr txBox="1"/>
          <p:nvPr/>
        </p:nvSpPr>
        <p:spPr>
          <a:xfrm>
            <a:off x="309622" y="5144837"/>
            <a:ext cx="4762842" cy="461665"/>
          </a:xfrm>
          <a:prstGeom prst="rect">
            <a:avLst/>
          </a:prstGeom>
          <a:noFill/>
        </p:spPr>
        <p:txBody>
          <a:bodyPr wrap="none" rtlCol="0">
            <a:spAutoFit/>
          </a:bodyPr>
          <a:lstStyle/>
          <a:p>
            <a:r>
              <a:rPr lang="en-GB" sz="2400" b="1" dirty="0">
                <a:latin typeface="Century Gothic" panose="020B0502020202020204" pitchFamily="34" charset="0"/>
              </a:rPr>
              <a:t>4. Calculate using a calculator</a:t>
            </a:r>
            <a:endParaRPr lang="en-GB" sz="2400" b="1" u="sng" dirty="0">
              <a:latin typeface="Century Gothic" panose="020B0502020202020204" pitchFamily="34" charset="0"/>
            </a:endParaRPr>
          </a:p>
        </p:txBody>
      </p:sp>
      <p:sp>
        <p:nvSpPr>
          <p:cNvPr id="9" name="TextBox 8">
            <a:extLst>
              <a:ext uri="{FF2B5EF4-FFF2-40B4-BE49-F238E27FC236}">
                <a16:creationId xmlns:a16="http://schemas.microsoft.com/office/drawing/2014/main" id="{1441CFE9-6156-490C-CCE6-94B1698E8D1C}"/>
              </a:ext>
            </a:extLst>
          </p:cNvPr>
          <p:cNvSpPr txBox="1"/>
          <p:nvPr/>
        </p:nvSpPr>
        <p:spPr>
          <a:xfrm>
            <a:off x="6616174" y="2102471"/>
            <a:ext cx="303961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1. </a:t>
            </a:r>
            <a:r>
              <a:rPr lang="en-GB" sz="2400" b="1" dirty="0" err="1">
                <a:solidFill>
                  <a:schemeClr val="accent1"/>
                </a:solidFill>
                <a:latin typeface="Century Gothic" panose="020B0502020202020204" pitchFamily="34" charset="0"/>
              </a:rPr>
              <a:t>A</a:t>
            </a:r>
            <a:r>
              <a:rPr lang="en-GB" sz="2400" b="1" baseline="-25000" dirty="0" err="1">
                <a:solidFill>
                  <a:schemeClr val="accent1"/>
                </a:solidFill>
                <a:latin typeface="Century Gothic" panose="020B0502020202020204" pitchFamily="34" charset="0"/>
              </a:rPr>
              <a:t>r</a:t>
            </a:r>
            <a:r>
              <a:rPr lang="en-GB" sz="2400" b="1" baseline="-25000" dirty="0">
                <a:solidFill>
                  <a:schemeClr val="accent1"/>
                </a:solidFill>
                <a:latin typeface="Century Gothic" panose="020B0502020202020204" pitchFamily="34" charset="0"/>
              </a:rPr>
              <a:t> </a:t>
            </a:r>
            <a:r>
              <a:rPr lang="en-GB" sz="2400" b="1" dirty="0">
                <a:solidFill>
                  <a:schemeClr val="accent1"/>
                </a:solidFill>
                <a:latin typeface="Century Gothic" panose="020B0502020202020204" pitchFamily="34" charset="0"/>
              </a:rPr>
              <a:t>of carbon = 12</a:t>
            </a:r>
          </a:p>
        </p:txBody>
      </p:sp>
      <p:sp>
        <p:nvSpPr>
          <p:cNvPr id="10" name="TextBox 9">
            <a:extLst>
              <a:ext uri="{FF2B5EF4-FFF2-40B4-BE49-F238E27FC236}">
                <a16:creationId xmlns:a16="http://schemas.microsoft.com/office/drawing/2014/main" id="{2E3EC505-499E-39F3-24A7-ABC16FED694F}"/>
              </a:ext>
            </a:extLst>
          </p:cNvPr>
          <p:cNvSpPr txBox="1"/>
          <p:nvPr/>
        </p:nvSpPr>
        <p:spPr>
          <a:xfrm>
            <a:off x="6616174" y="2527825"/>
            <a:ext cx="4458272" cy="461665"/>
          </a:xfrm>
          <a:prstGeom prst="rect">
            <a:avLst/>
          </a:prstGeom>
          <a:noFill/>
        </p:spPr>
        <p:txBody>
          <a:bodyPr wrap="none" rtlCol="0">
            <a:spAutoFit/>
          </a:bodyPr>
          <a:lstStyle/>
          <a:p>
            <a:r>
              <a:rPr lang="en-GB" sz="2400" b="1" dirty="0">
                <a:solidFill>
                  <a:srgbClr val="4472C4"/>
                </a:solidFill>
                <a:latin typeface="Century Gothic" panose="020B0502020202020204" pitchFamily="34" charset="0"/>
              </a:rPr>
              <a:t>Number</a:t>
            </a:r>
            <a:r>
              <a:rPr lang="en-GB" sz="2400" b="1" dirty="0">
                <a:solidFill>
                  <a:schemeClr val="accent1"/>
                </a:solidFill>
                <a:latin typeface="Century Gothic" panose="020B0502020202020204" pitchFamily="34" charset="0"/>
              </a:rPr>
              <a:t> of carbon atoms = 2</a:t>
            </a:r>
          </a:p>
        </p:txBody>
      </p:sp>
      <p:sp>
        <p:nvSpPr>
          <p:cNvPr id="25" name="TextBox 24">
            <a:extLst>
              <a:ext uri="{FF2B5EF4-FFF2-40B4-BE49-F238E27FC236}">
                <a16:creationId xmlns:a16="http://schemas.microsoft.com/office/drawing/2014/main" id="{6CB0A3F0-6B8A-96FB-0EDB-09833D8137E2}"/>
              </a:ext>
            </a:extLst>
          </p:cNvPr>
          <p:cNvSpPr txBox="1"/>
          <p:nvPr/>
        </p:nvSpPr>
        <p:spPr>
          <a:xfrm>
            <a:off x="6639620" y="3138558"/>
            <a:ext cx="2629246"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2. M</a:t>
            </a:r>
            <a:r>
              <a:rPr lang="en-GB" sz="2400" b="1" baseline="-25000" dirty="0">
                <a:solidFill>
                  <a:schemeClr val="accent1"/>
                </a:solidFill>
                <a:latin typeface="Century Gothic" panose="020B0502020202020204" pitchFamily="34" charset="0"/>
              </a:rPr>
              <a:t>r</a:t>
            </a:r>
            <a:r>
              <a:rPr lang="en-GB" sz="2400" b="1" dirty="0">
                <a:solidFill>
                  <a:schemeClr val="accent1"/>
                </a:solidFill>
                <a:latin typeface="Century Gothic" panose="020B0502020202020204" pitchFamily="34" charset="0"/>
              </a:rPr>
              <a:t> of </a:t>
            </a:r>
            <a:r>
              <a:rPr lang="en-GB" sz="2400" b="1" dirty="0">
                <a:solidFill>
                  <a:srgbClr val="4472C4"/>
                </a:solidFill>
                <a:latin typeface="Century Gothic" panose="020B0502020202020204" pitchFamily="34" charset="0"/>
              </a:rPr>
              <a:t>C</a:t>
            </a:r>
            <a:r>
              <a:rPr lang="en-GB" sz="2400" b="1" baseline="-25000" dirty="0">
                <a:solidFill>
                  <a:srgbClr val="4472C4"/>
                </a:solidFill>
                <a:latin typeface="Century Gothic" panose="020B0502020202020204" pitchFamily="34" charset="0"/>
              </a:rPr>
              <a:t>2</a:t>
            </a:r>
            <a:r>
              <a:rPr lang="en-GB" sz="2400" b="1" dirty="0">
                <a:solidFill>
                  <a:srgbClr val="4472C4"/>
                </a:solidFill>
                <a:latin typeface="Century Gothic" panose="020B0502020202020204" pitchFamily="34" charset="0"/>
              </a:rPr>
              <a:t>H</a:t>
            </a:r>
            <a:r>
              <a:rPr lang="en-GB" sz="2400" b="1" baseline="-25000" dirty="0">
                <a:solidFill>
                  <a:srgbClr val="4472C4"/>
                </a:solidFill>
                <a:latin typeface="Century Gothic" panose="020B0502020202020204" pitchFamily="34" charset="0"/>
              </a:rPr>
              <a:t>6</a:t>
            </a:r>
            <a:r>
              <a:rPr lang="en-GB" sz="2400" b="1" dirty="0">
                <a:solidFill>
                  <a:srgbClr val="4472C4"/>
                </a:solidFill>
                <a:latin typeface="Century Gothic" panose="020B0502020202020204" pitchFamily="34" charset="0"/>
              </a:rPr>
              <a:t> =</a:t>
            </a:r>
            <a:r>
              <a:rPr lang="en-GB" sz="2400" b="1" dirty="0">
                <a:solidFill>
                  <a:schemeClr val="accent1"/>
                </a:solidFill>
                <a:latin typeface="Century Gothic" panose="020B0502020202020204" pitchFamily="34" charset="0"/>
              </a:rPr>
              <a:t>30</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1A8D422-3604-10DE-71E8-2ADE98469B98}"/>
                  </a:ext>
                </a:extLst>
              </p:cNvPr>
              <p:cNvSpPr txBox="1"/>
              <p:nvPr/>
            </p:nvSpPr>
            <p:spPr>
              <a:xfrm>
                <a:off x="6639620" y="4373498"/>
                <a:ext cx="2071401" cy="632802"/>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3. </a:t>
                </a:r>
                <a14:m>
                  <m:oMath xmlns:m="http://schemas.openxmlformats.org/officeDocument/2006/math">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m:t>
                        </m:r>
                        <m:r>
                          <a:rPr lang="en-GB" sz="2400" b="1" i="1" smtClean="0">
                            <a:solidFill>
                              <a:schemeClr val="accent1"/>
                            </a:solidFill>
                            <a:latin typeface="Cambria Math" panose="02040503050406030204" pitchFamily="18" charset="0"/>
                          </a:rPr>
                          <m:t>𝟏𝟐</m:t>
                        </m:r>
                        <m:r>
                          <a:rPr lang="en-GB" sz="2400" b="1" i="1" smtClean="0">
                            <a:solidFill>
                              <a:schemeClr val="accent1"/>
                            </a:solidFill>
                            <a:latin typeface="Cambria Math" panose="02040503050406030204" pitchFamily="18" charset="0"/>
                            <a:ea typeface="Cambria Math" panose="02040503050406030204" pitchFamily="18" charset="0"/>
                          </a:rPr>
                          <m:t>×</m:t>
                        </m:r>
                        <m:r>
                          <a:rPr lang="en-GB" sz="2400" b="1" i="1" smtClean="0">
                            <a:solidFill>
                              <a:schemeClr val="accent1"/>
                            </a:solidFill>
                            <a:latin typeface="Cambria Math" panose="02040503050406030204" pitchFamily="18" charset="0"/>
                          </a:rPr>
                          <m:t>𝟐</m:t>
                        </m:r>
                        <m:r>
                          <a:rPr lang="en-GB" sz="2400" b="1" i="1" smtClean="0">
                            <a:solidFill>
                              <a:schemeClr val="accent1"/>
                            </a:solidFill>
                            <a:latin typeface="Cambria Math" panose="02040503050406030204" pitchFamily="18" charset="0"/>
                          </a:rPr>
                          <m:t>)</m:t>
                        </m:r>
                      </m:num>
                      <m:den>
                        <m:r>
                          <a:rPr lang="en-GB" sz="2400" b="1" i="1" smtClean="0">
                            <a:solidFill>
                              <a:schemeClr val="accent1"/>
                            </a:solidFill>
                            <a:latin typeface="Cambria Math" panose="02040503050406030204" pitchFamily="18" charset="0"/>
                          </a:rPr>
                          <m:t>𝟑𝟎</m:t>
                        </m:r>
                      </m:den>
                    </m:f>
                  </m:oMath>
                </a14:m>
                <a:r>
                  <a:rPr lang="en-GB" sz="2400" b="1" dirty="0">
                    <a:solidFill>
                      <a:schemeClr val="accent1"/>
                    </a:solidFill>
                    <a:latin typeface="Century Gothic" panose="020B0502020202020204" pitchFamily="34" charset="0"/>
                  </a:rPr>
                  <a:t> = 0.8</a:t>
                </a:r>
              </a:p>
            </p:txBody>
          </p:sp>
        </mc:Choice>
        <mc:Fallback xmlns="">
          <p:sp>
            <p:nvSpPr>
              <p:cNvPr id="26" name="TextBox 25">
                <a:extLst>
                  <a:ext uri="{FF2B5EF4-FFF2-40B4-BE49-F238E27FC236}">
                    <a16:creationId xmlns:a16="http://schemas.microsoft.com/office/drawing/2014/main" id="{91A8D422-3604-10DE-71E8-2ADE98469B98}"/>
                  </a:ext>
                </a:extLst>
              </p:cNvPr>
              <p:cNvSpPr txBox="1">
                <a:spLocks noRot="1" noChangeAspect="1" noMove="1" noResize="1" noEditPoints="1" noAdjustHandles="1" noChangeArrowheads="1" noChangeShapeType="1" noTextEdit="1"/>
              </p:cNvSpPr>
              <p:nvPr/>
            </p:nvSpPr>
            <p:spPr>
              <a:xfrm>
                <a:off x="6639620" y="4373498"/>
                <a:ext cx="2071401" cy="632802"/>
              </a:xfrm>
              <a:prstGeom prst="rect">
                <a:avLst/>
              </a:prstGeom>
              <a:blipFill>
                <a:blip r:embed="rId3"/>
                <a:stretch>
                  <a:fillRect l="-4268" r="-3659" b="-5882"/>
                </a:stretch>
              </a:blipFill>
            </p:spPr>
            <p:txBody>
              <a:bodyPr/>
              <a:lstStyle/>
              <a:p>
                <a:r>
                  <a:rPr lang="en-GB">
                    <a:noFill/>
                  </a:rPr>
                  <a:t> </a:t>
                </a:r>
              </a:p>
            </p:txBody>
          </p:sp>
        </mc:Fallback>
      </mc:AlternateContent>
      <p:sp>
        <p:nvSpPr>
          <p:cNvPr id="27" name="TextBox 26">
            <a:extLst>
              <a:ext uri="{FF2B5EF4-FFF2-40B4-BE49-F238E27FC236}">
                <a16:creationId xmlns:a16="http://schemas.microsoft.com/office/drawing/2014/main" id="{83547DE0-CD4B-702B-78E7-3106B67BDE7E}"/>
              </a:ext>
            </a:extLst>
          </p:cNvPr>
          <p:cNvSpPr txBox="1"/>
          <p:nvPr/>
        </p:nvSpPr>
        <p:spPr>
          <a:xfrm>
            <a:off x="6768195" y="5226975"/>
            <a:ext cx="2797561"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4. 0.8 x 100 = </a:t>
            </a:r>
            <a:r>
              <a:rPr lang="en-GB" sz="2400" b="1" u="sng" dirty="0">
                <a:solidFill>
                  <a:schemeClr val="accent1"/>
                </a:solidFill>
                <a:latin typeface="Century Gothic" panose="020B0502020202020204" pitchFamily="34" charset="0"/>
              </a:rPr>
              <a:t>80%</a:t>
            </a:r>
          </a:p>
        </p:txBody>
      </p:sp>
    </p:spTree>
    <p:extLst>
      <p:ext uri="{BB962C8B-B14F-4D97-AF65-F5344CB8AC3E}">
        <p14:creationId xmlns:p14="http://schemas.microsoft.com/office/powerpoint/2010/main" val="418878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25" grpId="0"/>
      <p:bldP spid="26"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6C50-2D03-4DCD-AA25-57AE3C4133A9}"/>
              </a:ext>
            </a:extLst>
          </p:cNvPr>
          <p:cNvSpPr>
            <a:spLocks noGrp="1"/>
          </p:cNvSpPr>
          <p:nvPr>
            <p:ph type="title" idx="4294967295"/>
          </p:nvPr>
        </p:nvSpPr>
        <p:spPr>
          <a:xfrm>
            <a:off x="0" y="152400"/>
            <a:ext cx="10620375" cy="720725"/>
          </a:xfrm>
        </p:spPr>
        <p:txBody>
          <a:bodyPr>
            <a:normAutofit/>
          </a:bodyPr>
          <a:lstStyle/>
          <a:p>
            <a:r>
              <a:rPr lang="en-GB" sz="2600" b="1" dirty="0">
                <a:latin typeface="Century Gothic" panose="020B0502020202020204" pitchFamily="34" charset="0"/>
              </a:rPr>
              <a:t>You: Worked example</a:t>
            </a:r>
          </a:p>
        </p:txBody>
      </p:sp>
      <p:sp>
        <p:nvSpPr>
          <p:cNvPr id="3" name="TextBox 2">
            <a:extLst>
              <a:ext uri="{FF2B5EF4-FFF2-40B4-BE49-F238E27FC236}">
                <a16:creationId xmlns:a16="http://schemas.microsoft.com/office/drawing/2014/main" id="{9AFEC162-7CB1-22AC-95C4-F0132FEE9F8A}"/>
              </a:ext>
            </a:extLst>
          </p:cNvPr>
          <p:cNvSpPr txBox="1"/>
          <p:nvPr/>
        </p:nvSpPr>
        <p:spPr>
          <a:xfrm>
            <a:off x="473095" y="1041135"/>
            <a:ext cx="8806164" cy="1200329"/>
          </a:xfrm>
          <a:prstGeom prst="rect">
            <a:avLst/>
          </a:prstGeom>
          <a:noFill/>
        </p:spPr>
        <p:txBody>
          <a:bodyPr wrap="square" rtlCol="0">
            <a:spAutoFit/>
          </a:bodyPr>
          <a:lstStyle/>
          <a:p>
            <a:r>
              <a:rPr lang="en-GB" sz="2400" b="1" dirty="0">
                <a:latin typeface="Century Gothic" panose="020B0502020202020204" pitchFamily="34" charset="0"/>
              </a:rPr>
              <a:t>Calculate the percentage of Oxygen in Mg(OH)</a:t>
            </a:r>
            <a:r>
              <a:rPr lang="en-GB" sz="2400" b="1" baseline="-25000" dirty="0">
                <a:latin typeface="Century Gothic" panose="020B0502020202020204" pitchFamily="34" charset="0"/>
              </a:rPr>
              <a:t>2</a:t>
            </a:r>
            <a:r>
              <a:rPr lang="en-GB" sz="2400" b="1" dirty="0">
                <a:latin typeface="Century Gothic" panose="020B0502020202020204" pitchFamily="34" charset="0"/>
              </a:rPr>
              <a:t>.</a:t>
            </a:r>
          </a:p>
          <a:p>
            <a:pPr lvl="1"/>
            <a:r>
              <a:rPr lang="en-GB" sz="2400" dirty="0">
                <a:latin typeface="Century Gothic" panose="020B0502020202020204" pitchFamily="34" charset="0"/>
              </a:rPr>
              <a:t>(</a:t>
            </a:r>
            <a:r>
              <a:rPr lang="en-GB" sz="2400" dirty="0" err="1">
                <a:latin typeface="Century Gothic" panose="020B0502020202020204" pitchFamily="34" charset="0"/>
              </a:rPr>
              <a:t>A</a:t>
            </a:r>
            <a:r>
              <a:rPr lang="en-GB" sz="2400" baseline="-25000" dirty="0" err="1">
                <a:latin typeface="Century Gothic" panose="020B0502020202020204" pitchFamily="34" charset="0"/>
              </a:rPr>
              <a:t>r</a:t>
            </a:r>
            <a:r>
              <a:rPr lang="en-GB" sz="2400" dirty="0">
                <a:latin typeface="Century Gothic" panose="020B0502020202020204" pitchFamily="34" charset="0"/>
              </a:rPr>
              <a:t>: C = 12, H = 1)</a:t>
            </a:r>
          </a:p>
          <a:p>
            <a:endParaRPr lang="en-GB" sz="2400" dirty="0">
              <a:latin typeface="Century Gothic" panose="020B0502020202020204" pitchFamily="34" charset="0"/>
            </a:endParaRPr>
          </a:p>
        </p:txBody>
      </p:sp>
      <p:sp>
        <p:nvSpPr>
          <p:cNvPr id="4" name="TextBox 3">
            <a:extLst>
              <a:ext uri="{FF2B5EF4-FFF2-40B4-BE49-F238E27FC236}">
                <a16:creationId xmlns:a16="http://schemas.microsoft.com/office/drawing/2014/main" id="{751F2824-605C-9255-6B19-C3FAF0F36813}"/>
              </a:ext>
            </a:extLst>
          </p:cNvPr>
          <p:cNvSpPr txBox="1"/>
          <p:nvPr/>
        </p:nvSpPr>
        <p:spPr>
          <a:xfrm>
            <a:off x="252302" y="2092769"/>
            <a:ext cx="2730235" cy="461665"/>
          </a:xfrm>
          <a:prstGeom prst="rect">
            <a:avLst/>
          </a:prstGeom>
          <a:noFill/>
        </p:spPr>
        <p:txBody>
          <a:bodyPr wrap="none" rtlCol="0">
            <a:spAutoFit/>
          </a:bodyPr>
          <a:lstStyle/>
          <a:p>
            <a:r>
              <a:rPr lang="en-GB" sz="2400" b="1" dirty="0">
                <a:latin typeface="Century Gothic" panose="020B0502020202020204" pitchFamily="34" charset="0"/>
              </a:rPr>
              <a:t>1. Use the </a:t>
            </a:r>
            <a:r>
              <a:rPr lang="en-GB" sz="2400" b="1" dirty="0" err="1">
                <a:latin typeface="Century Gothic" panose="020B0502020202020204" pitchFamily="34" charset="0"/>
              </a:rPr>
              <a:t>A</a:t>
            </a:r>
            <a:r>
              <a:rPr lang="en-GB" sz="2400" b="1" baseline="-25000" dirty="0" err="1">
                <a:latin typeface="Century Gothic" panose="020B0502020202020204" pitchFamily="34" charset="0"/>
              </a:rPr>
              <a:t>r</a:t>
            </a:r>
            <a:r>
              <a:rPr lang="en-GB" sz="2400" b="1" dirty="0">
                <a:latin typeface="Century Gothic" panose="020B0502020202020204" pitchFamily="34" charset="0"/>
              </a:rPr>
              <a:t> of C</a:t>
            </a:r>
          </a:p>
        </p:txBody>
      </p:sp>
      <p:sp>
        <p:nvSpPr>
          <p:cNvPr id="5" name="TextBox 4">
            <a:extLst>
              <a:ext uri="{FF2B5EF4-FFF2-40B4-BE49-F238E27FC236}">
                <a16:creationId xmlns:a16="http://schemas.microsoft.com/office/drawing/2014/main" id="{C86C118B-4AC5-4696-BCCE-BA193CA7F5CB}"/>
              </a:ext>
            </a:extLst>
          </p:cNvPr>
          <p:cNvSpPr txBox="1"/>
          <p:nvPr/>
        </p:nvSpPr>
        <p:spPr>
          <a:xfrm>
            <a:off x="309622" y="2527825"/>
            <a:ext cx="5431295" cy="461665"/>
          </a:xfrm>
          <a:prstGeom prst="rect">
            <a:avLst/>
          </a:prstGeom>
          <a:noFill/>
        </p:spPr>
        <p:txBody>
          <a:bodyPr wrap="none" rtlCol="0">
            <a:spAutoFit/>
          </a:bodyPr>
          <a:lstStyle/>
          <a:p>
            <a:r>
              <a:rPr lang="en-GB" sz="2400" b="1" dirty="0">
                <a:latin typeface="Century Gothic" panose="020B0502020202020204" pitchFamily="34" charset="0"/>
              </a:rPr>
              <a:t>Count the number of carbon atoms</a:t>
            </a:r>
          </a:p>
        </p:txBody>
      </p:sp>
      <p:sp>
        <p:nvSpPr>
          <p:cNvPr id="6" name="TextBox 5">
            <a:extLst>
              <a:ext uri="{FF2B5EF4-FFF2-40B4-BE49-F238E27FC236}">
                <a16:creationId xmlns:a16="http://schemas.microsoft.com/office/drawing/2014/main" id="{94292F3D-79A5-417A-F65D-646976961B71}"/>
              </a:ext>
            </a:extLst>
          </p:cNvPr>
          <p:cNvSpPr txBox="1"/>
          <p:nvPr/>
        </p:nvSpPr>
        <p:spPr>
          <a:xfrm>
            <a:off x="309622" y="3138558"/>
            <a:ext cx="3886000" cy="461665"/>
          </a:xfrm>
          <a:prstGeom prst="rect">
            <a:avLst/>
          </a:prstGeom>
          <a:noFill/>
        </p:spPr>
        <p:txBody>
          <a:bodyPr wrap="none" rtlCol="0">
            <a:spAutoFit/>
          </a:bodyPr>
          <a:lstStyle/>
          <a:p>
            <a:r>
              <a:rPr lang="en-GB" sz="2400" b="1" dirty="0">
                <a:latin typeface="Century Gothic" panose="020B0502020202020204" pitchFamily="34" charset="0"/>
              </a:rPr>
              <a:t>2. Find the M</a:t>
            </a:r>
            <a:r>
              <a:rPr lang="en-GB" sz="2400" b="1" baseline="-25000" dirty="0">
                <a:latin typeface="Century Gothic" panose="020B0502020202020204" pitchFamily="34" charset="0"/>
              </a:rPr>
              <a:t>r</a:t>
            </a:r>
            <a:r>
              <a:rPr lang="en-GB" sz="2400" b="1" dirty="0">
                <a:latin typeface="Century Gothic" panose="020B0502020202020204" pitchFamily="34" charset="0"/>
              </a:rPr>
              <a:t> of Mg(OH)</a:t>
            </a:r>
            <a:r>
              <a:rPr lang="en-GB" sz="2400" b="1" baseline="-25000" dirty="0">
                <a:latin typeface="Century Gothic" panose="020B0502020202020204" pitchFamily="34" charset="0"/>
              </a:rPr>
              <a:t>2</a:t>
            </a:r>
            <a:endParaRPr lang="en-GB" sz="2400" b="1" dirty="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6F25918-C8E8-58FF-029C-71144CE4F022}"/>
                  </a:ext>
                </a:extLst>
              </p:cNvPr>
              <p:cNvSpPr txBox="1"/>
              <p:nvPr/>
            </p:nvSpPr>
            <p:spPr>
              <a:xfrm>
                <a:off x="295166" y="3625472"/>
                <a:ext cx="10119502" cy="679160"/>
              </a:xfrm>
              <a:prstGeom prst="rect">
                <a:avLst/>
              </a:prstGeom>
              <a:noFill/>
            </p:spPr>
            <p:txBody>
              <a:bodyPr wrap="none" rtlCol="0">
                <a:spAutoFit/>
              </a:bodyPr>
              <a:lstStyle/>
              <a:p>
                <a:r>
                  <a:rPr lang="en-GB" sz="2400" b="1" dirty="0">
                    <a:solidFill>
                      <a:schemeClr val="tx1"/>
                    </a:solidFill>
                    <a:latin typeface="Century Gothic" panose="020B0502020202020204" pitchFamily="34" charset="0"/>
                  </a:rPr>
                  <a:t>3. Use the equation </a:t>
                </a:r>
                <a14:m>
                  <m:oMath xmlns:m="http://schemas.openxmlformats.org/officeDocument/2006/math">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𝒃𝒚</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𝒎𝒂𝒔𝒔</m:t>
                    </m:r>
                    <m:r>
                      <a:rPr lang="en-GB" sz="2400" b="1" i="1">
                        <a:solidFill>
                          <a:schemeClr val="tx1"/>
                        </a:solidFill>
                        <a:latin typeface="Cambria Math" panose="02040503050406030204" pitchFamily="18" charset="0"/>
                      </a:rPr>
                      <m:t>= </m:t>
                    </m:r>
                    <m:f>
                      <m:fPr>
                        <m:ctrlPr>
                          <a:rPr lang="en-GB" sz="2400" b="1" i="1">
                            <a:solidFill>
                              <a:schemeClr val="tx1"/>
                            </a:solidFill>
                            <a:latin typeface="Cambria Math" panose="02040503050406030204" pitchFamily="18" charset="0"/>
                          </a:rPr>
                        </m:ctrlPr>
                      </m:fPr>
                      <m:num>
                        <m:r>
                          <a:rPr lang="en-GB" sz="2400" b="1" i="1">
                            <a:solidFill>
                              <a:schemeClr val="tx1"/>
                            </a:solidFill>
                            <a:latin typeface="Cambria Math" panose="02040503050406030204" pitchFamily="18" charset="0"/>
                          </a:rPr>
                          <m:t>𝑨</m:t>
                        </m:r>
                        <m:r>
                          <a:rPr lang="en-GB" sz="2400" b="1" i="1" baseline="-25000">
                            <a:solidFill>
                              <a:schemeClr val="tx1"/>
                            </a:solidFill>
                            <a:latin typeface="Cambria Math" panose="02040503050406030204" pitchFamily="18" charset="0"/>
                          </a:rPr>
                          <m:t>𝒓</m:t>
                        </m:r>
                        <m:r>
                          <a:rPr lang="en-GB" sz="2400" b="1" i="1">
                            <a:solidFill>
                              <a:schemeClr val="tx1"/>
                            </a:solidFill>
                            <a:latin typeface="Cambria Math" panose="02040503050406030204" pitchFamily="18" charset="0"/>
                          </a:rPr>
                          <m:t> </m:t>
                        </m:r>
                        <m:r>
                          <a:rPr lang="en-GB" sz="2400" b="1" i="1" smtClean="0">
                            <a:solidFill>
                              <a:schemeClr val="tx1"/>
                            </a:solidFill>
                            <a:latin typeface="Cambria Math" panose="02040503050406030204" pitchFamily="18" charset="0"/>
                            <a:ea typeface="Cambria Math" panose="02040503050406030204" pitchFamily="18" charset="0"/>
                          </a:rPr>
                          <m:t>×</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𝒏𝒖𝒎𝒃𝒆𝒓</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𝒐𝒇</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𝒂𝒕𝒐𝒎𝒔</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𝒊𝒏</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𝒂</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𝒄𝒐𝒎𝒑𝒐𝒖𝒏𝒅</m:t>
                        </m:r>
                      </m:num>
                      <m:den>
                        <m:r>
                          <a:rPr lang="en-GB" sz="2400" b="1" i="1">
                            <a:solidFill>
                              <a:schemeClr val="tx1"/>
                            </a:solidFill>
                            <a:latin typeface="Cambria Math" panose="02040503050406030204" pitchFamily="18" charset="0"/>
                          </a:rPr>
                          <m:t>𝑴</m:t>
                        </m:r>
                        <m:r>
                          <a:rPr lang="en-GB" sz="2400" b="1" i="1" baseline="-25000">
                            <a:solidFill>
                              <a:schemeClr val="tx1"/>
                            </a:solidFill>
                            <a:latin typeface="Cambria Math" panose="02040503050406030204" pitchFamily="18" charset="0"/>
                          </a:rPr>
                          <m:t>𝒓</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𝒐𝒇</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𝒕𝒉𝒆</m:t>
                        </m:r>
                        <m:r>
                          <a:rPr lang="en-GB" sz="2400" b="1" i="1">
                            <a:solidFill>
                              <a:schemeClr val="tx1"/>
                            </a:solidFill>
                            <a:latin typeface="Cambria Math" panose="02040503050406030204" pitchFamily="18" charset="0"/>
                          </a:rPr>
                          <m:t> </m:t>
                        </m:r>
                        <m:r>
                          <a:rPr lang="en-GB" sz="2400" b="1" i="1">
                            <a:solidFill>
                              <a:schemeClr val="tx1"/>
                            </a:solidFill>
                            <a:latin typeface="Cambria Math" panose="02040503050406030204" pitchFamily="18" charset="0"/>
                          </a:rPr>
                          <m:t>𝒄𝒐𝒎𝒑𝒐𝒖𝒏𝒅</m:t>
                        </m:r>
                      </m:den>
                    </m:f>
                  </m:oMath>
                </a14:m>
                <a:r>
                  <a:rPr lang="en-GB" sz="2400" b="1" dirty="0">
                    <a:solidFill>
                      <a:schemeClr val="tx1"/>
                    </a:solidFill>
                    <a:latin typeface="Calibri" panose="020F0502020204030204" pitchFamily="34" charset="0"/>
                    <a:cs typeface="Calibri" panose="020F0502020204030204" pitchFamily="34" charset="0"/>
                  </a:rPr>
                  <a:t> x 100</a:t>
                </a:r>
                <a:endParaRPr lang="en-GB" sz="2400" b="1" dirty="0">
                  <a:solidFill>
                    <a:schemeClr val="tx1"/>
                  </a:solidFill>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96F25918-C8E8-58FF-029C-71144CE4F022}"/>
                  </a:ext>
                </a:extLst>
              </p:cNvPr>
              <p:cNvSpPr txBox="1">
                <a:spLocks noRot="1" noChangeAspect="1" noMove="1" noResize="1" noEditPoints="1" noAdjustHandles="1" noChangeArrowheads="1" noChangeShapeType="1" noTextEdit="1"/>
              </p:cNvSpPr>
              <p:nvPr/>
            </p:nvSpPr>
            <p:spPr>
              <a:xfrm>
                <a:off x="295166" y="3625472"/>
                <a:ext cx="10119502" cy="679160"/>
              </a:xfrm>
              <a:prstGeom prst="rect">
                <a:avLst/>
              </a:prstGeom>
              <a:blipFill>
                <a:blip r:embed="rId2"/>
                <a:stretch>
                  <a:fillRect l="-1004" b="-11111"/>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B0D29618-F2C0-F3CC-8A4F-0DA85BF2785E}"/>
              </a:ext>
            </a:extLst>
          </p:cNvPr>
          <p:cNvSpPr txBox="1"/>
          <p:nvPr/>
        </p:nvSpPr>
        <p:spPr>
          <a:xfrm>
            <a:off x="309622" y="5144837"/>
            <a:ext cx="4762842" cy="461665"/>
          </a:xfrm>
          <a:prstGeom prst="rect">
            <a:avLst/>
          </a:prstGeom>
          <a:noFill/>
        </p:spPr>
        <p:txBody>
          <a:bodyPr wrap="none" rtlCol="0">
            <a:spAutoFit/>
          </a:bodyPr>
          <a:lstStyle/>
          <a:p>
            <a:r>
              <a:rPr lang="en-GB" sz="2400" b="1" dirty="0">
                <a:latin typeface="Century Gothic" panose="020B0502020202020204" pitchFamily="34" charset="0"/>
              </a:rPr>
              <a:t>4. Calculate using a calculator</a:t>
            </a:r>
            <a:endParaRPr lang="en-GB" sz="2400" b="1" u="sng" dirty="0">
              <a:latin typeface="Century Gothic" panose="020B0502020202020204" pitchFamily="34" charset="0"/>
            </a:endParaRPr>
          </a:p>
        </p:txBody>
      </p:sp>
      <p:sp>
        <p:nvSpPr>
          <p:cNvPr id="9" name="TextBox 8">
            <a:extLst>
              <a:ext uri="{FF2B5EF4-FFF2-40B4-BE49-F238E27FC236}">
                <a16:creationId xmlns:a16="http://schemas.microsoft.com/office/drawing/2014/main" id="{1441CFE9-6156-490C-CCE6-94B1698E8D1C}"/>
              </a:ext>
            </a:extLst>
          </p:cNvPr>
          <p:cNvSpPr txBox="1"/>
          <p:nvPr/>
        </p:nvSpPr>
        <p:spPr>
          <a:xfrm>
            <a:off x="6616174" y="2102471"/>
            <a:ext cx="3089307"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1. </a:t>
            </a:r>
            <a:r>
              <a:rPr lang="en-GB" sz="2400" b="1" dirty="0" err="1">
                <a:solidFill>
                  <a:schemeClr val="accent1"/>
                </a:solidFill>
                <a:latin typeface="Century Gothic" panose="020B0502020202020204" pitchFamily="34" charset="0"/>
              </a:rPr>
              <a:t>A</a:t>
            </a:r>
            <a:r>
              <a:rPr lang="en-GB" sz="2400" b="1" baseline="-25000" dirty="0" err="1">
                <a:solidFill>
                  <a:schemeClr val="accent1"/>
                </a:solidFill>
                <a:latin typeface="Century Gothic" panose="020B0502020202020204" pitchFamily="34" charset="0"/>
              </a:rPr>
              <a:t>r</a:t>
            </a:r>
            <a:r>
              <a:rPr lang="en-GB" sz="2400" b="1" baseline="-25000" dirty="0">
                <a:solidFill>
                  <a:schemeClr val="accent1"/>
                </a:solidFill>
                <a:latin typeface="Century Gothic" panose="020B0502020202020204" pitchFamily="34" charset="0"/>
              </a:rPr>
              <a:t> </a:t>
            </a:r>
            <a:r>
              <a:rPr lang="en-GB" sz="2400" b="1" dirty="0">
                <a:solidFill>
                  <a:schemeClr val="accent1"/>
                </a:solidFill>
                <a:latin typeface="Century Gothic" panose="020B0502020202020204" pitchFamily="34" charset="0"/>
              </a:rPr>
              <a:t>of oxygen = 16</a:t>
            </a:r>
          </a:p>
        </p:txBody>
      </p:sp>
      <p:sp>
        <p:nvSpPr>
          <p:cNvPr id="10" name="TextBox 9">
            <a:extLst>
              <a:ext uri="{FF2B5EF4-FFF2-40B4-BE49-F238E27FC236}">
                <a16:creationId xmlns:a16="http://schemas.microsoft.com/office/drawing/2014/main" id="{2E3EC505-499E-39F3-24A7-ABC16FED694F}"/>
              </a:ext>
            </a:extLst>
          </p:cNvPr>
          <p:cNvSpPr txBox="1"/>
          <p:nvPr/>
        </p:nvSpPr>
        <p:spPr>
          <a:xfrm>
            <a:off x="6616174" y="2527825"/>
            <a:ext cx="450796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Number of oxygen atoms = 2</a:t>
            </a:r>
          </a:p>
        </p:txBody>
      </p:sp>
      <p:sp>
        <p:nvSpPr>
          <p:cNvPr id="25" name="TextBox 24">
            <a:extLst>
              <a:ext uri="{FF2B5EF4-FFF2-40B4-BE49-F238E27FC236}">
                <a16:creationId xmlns:a16="http://schemas.microsoft.com/office/drawing/2014/main" id="{6CB0A3F0-6B8A-96FB-0EDB-09833D8137E2}"/>
              </a:ext>
            </a:extLst>
          </p:cNvPr>
          <p:cNvSpPr txBox="1"/>
          <p:nvPr/>
        </p:nvSpPr>
        <p:spPr>
          <a:xfrm>
            <a:off x="6639620" y="3138558"/>
            <a:ext cx="324640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2. M</a:t>
            </a:r>
            <a:r>
              <a:rPr lang="en-GB" sz="2400" b="1" baseline="-25000" dirty="0">
                <a:solidFill>
                  <a:schemeClr val="accent1"/>
                </a:solidFill>
                <a:latin typeface="Century Gothic" panose="020B0502020202020204" pitchFamily="34" charset="0"/>
              </a:rPr>
              <a:t>r</a:t>
            </a:r>
            <a:r>
              <a:rPr lang="en-GB" sz="2400" b="1" dirty="0">
                <a:solidFill>
                  <a:schemeClr val="accent1"/>
                </a:solidFill>
                <a:latin typeface="Century Gothic" panose="020B0502020202020204" pitchFamily="34" charset="0"/>
              </a:rPr>
              <a:t> of </a:t>
            </a:r>
            <a:r>
              <a:rPr lang="en-GB" sz="2400" b="1" dirty="0">
                <a:latin typeface="Century Gothic" panose="020B0502020202020204" pitchFamily="34" charset="0"/>
              </a:rPr>
              <a:t>Mg(OH)</a:t>
            </a:r>
            <a:r>
              <a:rPr lang="en-GB" sz="2400" b="1" baseline="-25000" dirty="0">
                <a:latin typeface="Century Gothic" panose="020B0502020202020204" pitchFamily="34" charset="0"/>
              </a:rPr>
              <a:t>2</a:t>
            </a:r>
            <a:r>
              <a:rPr lang="en-GB" sz="2400" b="1" dirty="0">
                <a:solidFill>
                  <a:schemeClr val="accent1"/>
                </a:solidFill>
                <a:latin typeface="Century Gothic" panose="020B0502020202020204" pitchFamily="34" charset="0"/>
              </a:rPr>
              <a:t> =58</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1A8D422-3604-10DE-71E8-2ADE98469B98}"/>
                  </a:ext>
                </a:extLst>
              </p:cNvPr>
              <p:cNvSpPr txBox="1"/>
              <p:nvPr/>
            </p:nvSpPr>
            <p:spPr>
              <a:xfrm>
                <a:off x="6639620" y="4343527"/>
                <a:ext cx="2294218" cy="632930"/>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3. </a:t>
                </a:r>
                <a14:m>
                  <m:oMath xmlns:m="http://schemas.openxmlformats.org/officeDocument/2006/math">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m:t>
                        </m:r>
                        <m:r>
                          <a:rPr lang="en-GB" sz="2400" b="1" i="1" smtClean="0">
                            <a:solidFill>
                              <a:schemeClr val="accent1"/>
                            </a:solidFill>
                            <a:latin typeface="Cambria Math" panose="02040503050406030204" pitchFamily="18" charset="0"/>
                          </a:rPr>
                          <m:t>𝟏𝟔</m:t>
                        </m:r>
                        <m:r>
                          <a:rPr lang="en-GB" sz="2400" b="1" i="1" smtClean="0">
                            <a:solidFill>
                              <a:schemeClr val="accent1"/>
                            </a:solidFill>
                            <a:latin typeface="Cambria Math" panose="02040503050406030204" pitchFamily="18" charset="0"/>
                            <a:ea typeface="Cambria Math" panose="02040503050406030204" pitchFamily="18" charset="0"/>
                          </a:rPr>
                          <m:t>×</m:t>
                        </m:r>
                        <m:r>
                          <a:rPr lang="en-GB" sz="2400" b="1" i="1" smtClean="0">
                            <a:solidFill>
                              <a:schemeClr val="accent1"/>
                            </a:solidFill>
                            <a:latin typeface="Cambria Math" panose="02040503050406030204" pitchFamily="18" charset="0"/>
                          </a:rPr>
                          <m:t>𝟐</m:t>
                        </m:r>
                        <m:r>
                          <a:rPr lang="en-GB" sz="2400" b="1" i="1" smtClean="0">
                            <a:solidFill>
                              <a:schemeClr val="accent1"/>
                            </a:solidFill>
                            <a:latin typeface="Cambria Math" panose="02040503050406030204" pitchFamily="18" charset="0"/>
                          </a:rPr>
                          <m:t>)</m:t>
                        </m:r>
                      </m:num>
                      <m:den>
                        <m:r>
                          <a:rPr lang="en-GB" sz="2400" b="1" i="1" smtClean="0">
                            <a:solidFill>
                              <a:schemeClr val="accent1"/>
                            </a:solidFill>
                            <a:latin typeface="Cambria Math" panose="02040503050406030204" pitchFamily="18" charset="0"/>
                          </a:rPr>
                          <m:t>𝟓𝟖</m:t>
                        </m:r>
                      </m:den>
                    </m:f>
                  </m:oMath>
                </a14:m>
                <a:r>
                  <a:rPr lang="en-GB" sz="2400" b="1" dirty="0">
                    <a:solidFill>
                      <a:schemeClr val="accent1"/>
                    </a:solidFill>
                    <a:latin typeface="Century Gothic" panose="020B0502020202020204" pitchFamily="34" charset="0"/>
                  </a:rPr>
                  <a:t> = 0.55</a:t>
                </a:r>
              </a:p>
            </p:txBody>
          </p:sp>
        </mc:Choice>
        <mc:Fallback xmlns="">
          <p:sp>
            <p:nvSpPr>
              <p:cNvPr id="26" name="TextBox 25">
                <a:extLst>
                  <a:ext uri="{FF2B5EF4-FFF2-40B4-BE49-F238E27FC236}">
                    <a16:creationId xmlns:a16="http://schemas.microsoft.com/office/drawing/2014/main" id="{91A8D422-3604-10DE-71E8-2ADE98469B98}"/>
                  </a:ext>
                </a:extLst>
              </p:cNvPr>
              <p:cNvSpPr txBox="1">
                <a:spLocks noRot="1" noChangeAspect="1" noMove="1" noResize="1" noEditPoints="1" noAdjustHandles="1" noChangeArrowheads="1" noChangeShapeType="1" noTextEdit="1"/>
              </p:cNvSpPr>
              <p:nvPr/>
            </p:nvSpPr>
            <p:spPr>
              <a:xfrm>
                <a:off x="6639620" y="4343527"/>
                <a:ext cx="2294218" cy="632930"/>
              </a:xfrm>
              <a:prstGeom prst="rect">
                <a:avLst/>
              </a:prstGeom>
              <a:blipFill>
                <a:blip r:embed="rId3"/>
                <a:stretch>
                  <a:fillRect l="-3846" r="-1099" b="-8000"/>
                </a:stretch>
              </a:blipFill>
            </p:spPr>
            <p:txBody>
              <a:bodyPr/>
              <a:lstStyle/>
              <a:p>
                <a:r>
                  <a:rPr lang="en-GB">
                    <a:noFill/>
                  </a:rPr>
                  <a:t> </a:t>
                </a:r>
              </a:p>
            </p:txBody>
          </p:sp>
        </mc:Fallback>
      </mc:AlternateContent>
      <p:sp>
        <p:nvSpPr>
          <p:cNvPr id="27" name="TextBox 26">
            <a:extLst>
              <a:ext uri="{FF2B5EF4-FFF2-40B4-BE49-F238E27FC236}">
                <a16:creationId xmlns:a16="http://schemas.microsoft.com/office/drawing/2014/main" id="{83547DE0-CD4B-702B-78E7-3106B67BDE7E}"/>
              </a:ext>
            </a:extLst>
          </p:cNvPr>
          <p:cNvSpPr txBox="1"/>
          <p:nvPr/>
        </p:nvSpPr>
        <p:spPr>
          <a:xfrm>
            <a:off x="6768195" y="5226975"/>
            <a:ext cx="297068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4. 0.55 x 100 = </a:t>
            </a:r>
            <a:r>
              <a:rPr lang="en-GB" sz="2400" b="1" u="sng" dirty="0">
                <a:solidFill>
                  <a:schemeClr val="accent1"/>
                </a:solidFill>
                <a:latin typeface="Century Gothic" panose="020B0502020202020204" pitchFamily="34" charset="0"/>
              </a:rPr>
              <a:t>55%</a:t>
            </a:r>
          </a:p>
        </p:txBody>
      </p:sp>
    </p:spTree>
    <p:extLst>
      <p:ext uri="{BB962C8B-B14F-4D97-AF65-F5344CB8AC3E}">
        <p14:creationId xmlns:p14="http://schemas.microsoft.com/office/powerpoint/2010/main" val="294089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25" grpId="0"/>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5AFEF-978F-5D45-B90D-F8DA3B0C9B8D}"/>
              </a:ext>
            </a:extLst>
          </p:cNvPr>
          <p:cNvSpPr>
            <a:spLocks noGrp="1"/>
          </p:cNvSpPr>
          <p:nvPr>
            <p:ph type="title"/>
          </p:nvPr>
        </p:nvSpPr>
        <p:spPr/>
        <p:txBody>
          <a:bodyPr/>
          <a:lstStyle/>
          <a:p>
            <a:r>
              <a:rPr lang="en-GB" dirty="0">
                <a:latin typeface="Century Gothic" panose="020B0502020202020204" pitchFamily="34" charset="0"/>
              </a:rPr>
              <a:t>Percentage Composition Calculation worksheet</a:t>
            </a:r>
          </a:p>
        </p:txBody>
      </p:sp>
      <p:pic>
        <p:nvPicPr>
          <p:cNvPr id="4" name="Picture 3" descr="Text, letter&#10;&#10;Description automatically generated">
            <a:extLst>
              <a:ext uri="{FF2B5EF4-FFF2-40B4-BE49-F238E27FC236}">
                <a16:creationId xmlns:a16="http://schemas.microsoft.com/office/drawing/2014/main" id="{99E2222D-466B-4F4E-93EE-9CA4411ACF6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24349" y="1053548"/>
            <a:ext cx="5808206" cy="6858000"/>
          </a:xfrm>
          <a:prstGeom prst="rect">
            <a:avLst/>
          </a:prstGeom>
          <a:ln>
            <a:solidFill>
              <a:schemeClr val="tx1"/>
            </a:solidFill>
          </a:ln>
        </p:spPr>
      </p:pic>
    </p:spTree>
    <p:extLst>
      <p:ext uri="{BB962C8B-B14F-4D97-AF65-F5344CB8AC3E}">
        <p14:creationId xmlns:p14="http://schemas.microsoft.com/office/powerpoint/2010/main" val="2529373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0554" y="243512"/>
            <a:ext cx="9857705" cy="6370975"/>
          </a:xfrm>
          <a:prstGeom prst="rect">
            <a:avLst/>
          </a:prstGeom>
          <a:noFill/>
        </p:spPr>
        <p:txBody>
          <a:bodyPr wrap="square" rtlCol="0">
            <a:spAutoFit/>
          </a:bodyPr>
          <a:lstStyle/>
          <a:p>
            <a:pPr lvl="0"/>
            <a:r>
              <a:rPr lang="en-GB" sz="2400" b="1" dirty="0">
                <a:solidFill>
                  <a:schemeClr val="dk1"/>
                </a:solidFill>
                <a:latin typeface="Century Gothic"/>
                <a:ea typeface="Century Gothic"/>
                <a:cs typeface="Century Gothic"/>
                <a:sym typeface="Century Gothic"/>
              </a:rPr>
              <a:t>Answer the questions below.</a:t>
            </a:r>
            <a:endParaRPr lang="en-GB" sz="2400" b="1" dirty="0">
              <a:latin typeface="Century Gothic" panose="020B0502020202020204" pitchFamily="34" charset="0"/>
            </a:endParaRPr>
          </a:p>
          <a:p>
            <a:endParaRPr lang="en-GB" sz="2400" b="1"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What is the relative formula mass for NH</a:t>
            </a:r>
            <a:r>
              <a:rPr lang="en-GB" sz="2400" baseline="-25000" dirty="0">
                <a:latin typeface="Century Gothic" panose="020B0502020202020204" pitchFamily="34" charset="0"/>
              </a:rPr>
              <a:t>3</a:t>
            </a:r>
            <a:r>
              <a:rPr lang="en-GB" sz="2400" dirty="0">
                <a:latin typeface="Century Gothic" panose="020B0502020202020204" pitchFamily="34" charset="0"/>
              </a:rPr>
              <a:t>? (</a:t>
            </a:r>
            <a:r>
              <a:rPr lang="en-GB" sz="2400" dirty="0" err="1">
                <a:latin typeface="Century Gothic" panose="020B0502020202020204" pitchFamily="34" charset="0"/>
              </a:rPr>
              <a:t>A</a:t>
            </a:r>
            <a:r>
              <a:rPr lang="en-GB" sz="2400" baseline="-25000" dirty="0" err="1">
                <a:latin typeface="Century Gothic" panose="020B0502020202020204" pitchFamily="34" charset="0"/>
              </a:rPr>
              <a:t>r</a:t>
            </a:r>
            <a:r>
              <a:rPr lang="en-GB" sz="2400" dirty="0">
                <a:latin typeface="Century Gothic" panose="020B0502020202020204" pitchFamily="34" charset="0"/>
              </a:rPr>
              <a:t>: N = 14; H = 1)</a:t>
            </a:r>
          </a:p>
          <a:p>
            <a:pPr marL="914400" lvl="1" indent="-457200">
              <a:buFont typeface="Wingdings" pitchFamily="2" charset="2"/>
              <a:buChar char="q"/>
            </a:pPr>
            <a:r>
              <a:rPr lang="en-GB" sz="2400" dirty="0">
                <a:latin typeface="Century Gothic" panose="020B0502020202020204" pitchFamily="34" charset="0"/>
              </a:rPr>
              <a:t>A. 17</a:t>
            </a:r>
          </a:p>
          <a:p>
            <a:pPr marL="914400" lvl="1" indent="-457200">
              <a:buFont typeface="Wingdings" pitchFamily="2" charset="2"/>
              <a:buChar char="q"/>
            </a:pPr>
            <a:r>
              <a:rPr lang="en-GB" sz="2400" dirty="0">
                <a:latin typeface="Century Gothic" panose="020B0502020202020204" pitchFamily="34" charset="0"/>
              </a:rPr>
              <a:t>B. 15</a:t>
            </a:r>
          </a:p>
          <a:p>
            <a:pPr marL="914400" lvl="1" indent="-457200">
              <a:buFont typeface="Wingdings" pitchFamily="2" charset="2"/>
              <a:buChar char="q"/>
            </a:pPr>
            <a:r>
              <a:rPr lang="en-GB" sz="2400" dirty="0">
                <a:latin typeface="Century Gothic" panose="020B0502020202020204" pitchFamily="34" charset="0"/>
              </a:rPr>
              <a:t>C. 45</a:t>
            </a:r>
          </a:p>
          <a:p>
            <a:pPr lvl="1"/>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Calculate the percentage by mass of carbon in C</a:t>
            </a:r>
            <a:r>
              <a:rPr lang="en-GB" sz="2400" baseline="-25000" dirty="0">
                <a:latin typeface="Century Gothic" panose="020B0502020202020204" pitchFamily="34" charset="0"/>
              </a:rPr>
              <a:t>2</a:t>
            </a:r>
            <a:r>
              <a:rPr lang="en-GB" sz="2400" dirty="0">
                <a:latin typeface="Century Gothic" panose="020B0502020202020204" pitchFamily="34" charset="0"/>
              </a:rPr>
              <a:t>H</a:t>
            </a:r>
            <a:r>
              <a:rPr lang="en-GB" sz="2400" baseline="-25000" dirty="0">
                <a:latin typeface="Century Gothic" panose="020B0502020202020204" pitchFamily="34" charset="0"/>
              </a:rPr>
              <a:t>4</a:t>
            </a:r>
            <a:r>
              <a:rPr lang="en-GB" sz="2400" dirty="0">
                <a:latin typeface="Century Gothic" panose="020B0502020202020204" pitchFamily="34" charset="0"/>
              </a:rPr>
              <a:t>. </a:t>
            </a:r>
          </a:p>
          <a:p>
            <a:pPr marL="800100" lvl="1" indent="-342900">
              <a:buFont typeface="Wingdings" pitchFamily="2" charset="2"/>
              <a:buChar char="q"/>
            </a:pPr>
            <a:r>
              <a:rPr lang="en-GB" sz="2400" dirty="0">
                <a:latin typeface="Century Gothic" panose="020B0502020202020204" pitchFamily="34" charset="0"/>
              </a:rPr>
              <a:t>A. 28%</a:t>
            </a:r>
          </a:p>
          <a:p>
            <a:pPr marL="914400" lvl="1" indent="-457200">
              <a:buFont typeface="Wingdings" pitchFamily="2" charset="2"/>
              <a:buChar char="q"/>
            </a:pPr>
            <a:r>
              <a:rPr lang="en-GB" sz="2400" dirty="0">
                <a:latin typeface="Century Gothic" panose="020B0502020202020204" pitchFamily="34" charset="0"/>
              </a:rPr>
              <a:t>B. 85.7%</a:t>
            </a:r>
          </a:p>
          <a:p>
            <a:pPr marL="914400" lvl="1" indent="-457200">
              <a:buFont typeface="Wingdings" pitchFamily="2" charset="2"/>
              <a:buChar char="q"/>
            </a:pPr>
            <a:r>
              <a:rPr lang="en-GB" sz="2400" dirty="0">
                <a:latin typeface="Century Gothic" panose="020B0502020202020204" pitchFamily="34" charset="0"/>
              </a:rPr>
              <a:t>C. 42.8%</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Calculate the percentage by mass of carbon in carbon monoxide (CO). </a:t>
            </a:r>
          </a:p>
          <a:p>
            <a:pPr marL="914400" lvl="1" indent="-457200">
              <a:buFont typeface="Wingdings" pitchFamily="2" charset="2"/>
              <a:buChar char="q"/>
            </a:pPr>
            <a:r>
              <a:rPr lang="en-GB" sz="2400" dirty="0">
                <a:latin typeface="Century Gothic" panose="020B0502020202020204" pitchFamily="34" charset="0"/>
              </a:rPr>
              <a:t>A. 18%</a:t>
            </a:r>
          </a:p>
          <a:p>
            <a:pPr marL="914400" lvl="1" indent="-457200">
              <a:buFont typeface="Wingdings" pitchFamily="2" charset="2"/>
              <a:buChar char="q"/>
            </a:pPr>
            <a:r>
              <a:rPr lang="en-GB" sz="2400" dirty="0">
                <a:latin typeface="Century Gothic" panose="020B0502020202020204" pitchFamily="34" charset="0"/>
              </a:rPr>
              <a:t>B. 43%</a:t>
            </a:r>
          </a:p>
          <a:p>
            <a:pPr marL="914400" lvl="1" indent="-457200">
              <a:buFont typeface="Wingdings" pitchFamily="2" charset="2"/>
              <a:buChar char="q"/>
            </a:pPr>
            <a:r>
              <a:rPr lang="en-GB" sz="2400" dirty="0">
                <a:latin typeface="Century Gothic" panose="020B0502020202020204" pitchFamily="34" charset="0"/>
              </a:rPr>
              <a:t>C. 0.43% </a:t>
            </a:r>
          </a:p>
        </p:txBody>
      </p:sp>
      <p:sp>
        <p:nvSpPr>
          <p:cNvPr id="3" name="TextBox 2">
            <a:extLst>
              <a:ext uri="{FF2B5EF4-FFF2-40B4-BE49-F238E27FC236}">
                <a16:creationId xmlns:a16="http://schemas.microsoft.com/office/drawing/2014/main" id="{EE37B8F0-0657-CD44-8410-E9312BF2A757}"/>
              </a:ext>
            </a:extLst>
          </p:cNvPr>
          <p:cNvSpPr txBox="1"/>
          <p:nvPr/>
        </p:nvSpPr>
        <p:spPr>
          <a:xfrm>
            <a:off x="904360" y="1140213"/>
            <a:ext cx="530915" cy="646331"/>
          </a:xfrm>
          <a:prstGeom prst="rect">
            <a:avLst/>
          </a:prstGeom>
          <a:noFill/>
        </p:spPr>
        <p:txBody>
          <a:bodyPr wrap="none" rtlCol="0">
            <a:spAutoFit/>
          </a:bodyPr>
          <a:lstStyle/>
          <a:p>
            <a:r>
              <a:rPr lang="en-US" sz="3600" b="1" dirty="0">
                <a:solidFill>
                  <a:schemeClr val="accent1"/>
                </a:solidFill>
              </a:rPr>
              <a:t>✓</a:t>
            </a:r>
          </a:p>
        </p:txBody>
      </p:sp>
      <p:sp>
        <p:nvSpPr>
          <p:cNvPr id="18" name="TextBox 17">
            <a:extLst>
              <a:ext uri="{FF2B5EF4-FFF2-40B4-BE49-F238E27FC236}">
                <a16:creationId xmlns:a16="http://schemas.microsoft.com/office/drawing/2014/main" id="{262DF9BD-ABAC-C340-AC5E-C2239D5DB3CE}"/>
              </a:ext>
            </a:extLst>
          </p:cNvPr>
          <p:cNvSpPr txBox="1"/>
          <p:nvPr/>
        </p:nvSpPr>
        <p:spPr>
          <a:xfrm>
            <a:off x="904360" y="3364067"/>
            <a:ext cx="530915" cy="646331"/>
          </a:xfrm>
          <a:prstGeom prst="rect">
            <a:avLst/>
          </a:prstGeom>
          <a:noFill/>
        </p:spPr>
        <p:txBody>
          <a:bodyPr wrap="none" rtlCol="0">
            <a:spAutoFit/>
          </a:bodyPr>
          <a:lstStyle/>
          <a:p>
            <a:r>
              <a:rPr lang="en-US" sz="3600" b="1">
                <a:solidFill>
                  <a:schemeClr val="accent1"/>
                </a:solidFill>
              </a:rPr>
              <a:t>✓</a:t>
            </a:r>
          </a:p>
        </p:txBody>
      </p:sp>
      <p:sp>
        <p:nvSpPr>
          <p:cNvPr id="19" name="TextBox 18">
            <a:extLst>
              <a:ext uri="{FF2B5EF4-FFF2-40B4-BE49-F238E27FC236}">
                <a16:creationId xmlns:a16="http://schemas.microsoft.com/office/drawing/2014/main" id="{5D5B9CDC-1F95-EC41-A0AE-A4666D6FFCEE}"/>
              </a:ext>
            </a:extLst>
          </p:cNvPr>
          <p:cNvSpPr txBox="1"/>
          <p:nvPr/>
        </p:nvSpPr>
        <p:spPr>
          <a:xfrm>
            <a:off x="911297" y="5528287"/>
            <a:ext cx="530915" cy="646331"/>
          </a:xfrm>
          <a:prstGeom prst="rect">
            <a:avLst/>
          </a:prstGeom>
          <a:noFill/>
        </p:spPr>
        <p:txBody>
          <a:bodyPr wrap="none" rtlCol="0">
            <a:spAutoFit/>
          </a:bodyPr>
          <a:lstStyle/>
          <a:p>
            <a:r>
              <a:rPr lang="en-US" sz="3600" b="1">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33507-344C-16F3-5498-313688B82D10}"/>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C0C111FB-7DB9-C19A-7715-D1B84DC4E84F}"/>
              </a:ext>
            </a:extLst>
          </p:cNvPr>
          <p:cNvPicPr>
            <a:picLocks noChangeAspect="1"/>
          </p:cNvPicPr>
          <p:nvPr/>
        </p:nvPicPr>
        <p:blipFill>
          <a:blip r:embed="rId3"/>
          <a:srcRect t="6897" b="55236"/>
          <a:stretch>
            <a:fillRect/>
          </a:stretch>
        </p:blipFill>
        <p:spPr>
          <a:xfrm>
            <a:off x="-101546" y="22733"/>
            <a:ext cx="12293546" cy="6812533"/>
          </a:xfrm>
          <a:prstGeom prst="rect">
            <a:avLst/>
          </a:prstGeom>
        </p:spPr>
      </p:pic>
      <p:sp>
        <p:nvSpPr>
          <p:cNvPr id="5" name="Title 1">
            <a:extLst>
              <a:ext uri="{FF2B5EF4-FFF2-40B4-BE49-F238E27FC236}">
                <a16:creationId xmlns:a16="http://schemas.microsoft.com/office/drawing/2014/main" id="{44C8DBE8-B378-0886-C124-68FD626A5D59}"/>
              </a:ext>
            </a:extLst>
          </p:cNvPr>
          <p:cNvSpPr txBox="1">
            <a:spLocks/>
          </p:cNvSpPr>
          <p:nvPr/>
        </p:nvSpPr>
        <p:spPr>
          <a:xfrm>
            <a:off x="4717869" y="752118"/>
            <a:ext cx="10515600" cy="811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entury Gothic" panose="020B0502020202020204" pitchFamily="34" charset="0"/>
              </a:rPr>
              <a:t>Percentage by Mass</a:t>
            </a:r>
          </a:p>
        </p:txBody>
      </p:sp>
      <p:sp>
        <p:nvSpPr>
          <p:cNvPr id="7" name="TextBox 6">
            <a:extLst>
              <a:ext uri="{FF2B5EF4-FFF2-40B4-BE49-F238E27FC236}">
                <a16:creationId xmlns:a16="http://schemas.microsoft.com/office/drawing/2014/main" id="{4AC29D33-E434-177D-C1B4-D0F6B1985C4B}"/>
              </a:ext>
            </a:extLst>
          </p:cNvPr>
          <p:cNvSpPr txBox="1"/>
          <p:nvPr/>
        </p:nvSpPr>
        <p:spPr>
          <a:xfrm>
            <a:off x="4038598" y="6443200"/>
            <a:ext cx="6788728" cy="369332"/>
          </a:xfrm>
          <a:prstGeom prst="rect">
            <a:avLst/>
          </a:prstGeom>
          <a:noFill/>
        </p:spPr>
        <p:txBody>
          <a:bodyPr wrap="square" rtlCol="0">
            <a:spAutoFit/>
          </a:bodyPr>
          <a:lstStyle/>
          <a:p>
            <a:r>
              <a:rPr lang="en-US">
                <a:solidFill>
                  <a:schemeClr val="bg1"/>
                </a:solidFill>
              </a:rPr>
              <a:t>Aim High | Work Together | Be Kind | Lead the Way</a:t>
            </a:r>
          </a:p>
        </p:txBody>
      </p:sp>
      <p:sp>
        <p:nvSpPr>
          <p:cNvPr id="3" name="Content Placeholder 2">
            <a:extLst>
              <a:ext uri="{FF2B5EF4-FFF2-40B4-BE49-F238E27FC236}">
                <a16:creationId xmlns:a16="http://schemas.microsoft.com/office/drawing/2014/main" id="{67FC788C-C25B-D348-0C7D-E700296C0F61}"/>
              </a:ext>
            </a:extLst>
          </p:cNvPr>
          <p:cNvSpPr>
            <a:spLocks noGrp="1"/>
          </p:cNvSpPr>
          <p:nvPr>
            <p:ph idx="1"/>
          </p:nvPr>
        </p:nvSpPr>
        <p:spPr>
          <a:xfrm>
            <a:off x="2088969" y="2243367"/>
            <a:ext cx="5257800" cy="3477895"/>
          </a:xfrm>
          <a:solidFill>
            <a:schemeClr val="bg1"/>
          </a:solidFill>
        </p:spPr>
        <p:txBody>
          <a:bodyPr vert="horz" lIns="91440" tIns="45720" rIns="91440" bIns="45720" rtlCol="0" anchor="t">
            <a:normAutofit fontScale="92500" lnSpcReduction="10000"/>
          </a:bodyPr>
          <a:lstStyle/>
          <a:p>
            <a:pPr marL="0" indent="0">
              <a:buNone/>
            </a:pPr>
            <a:r>
              <a:rPr lang="en-GB" sz="2600" dirty="0"/>
              <a:t>Task: </a:t>
            </a:r>
            <a:endParaRPr lang="en-US" sz="2600" dirty="0"/>
          </a:p>
          <a:p>
            <a:pPr marL="0" indent="0">
              <a:buNone/>
            </a:pPr>
            <a:r>
              <a:rPr lang="en-GB" sz="2600" dirty="0"/>
              <a:t>Complete the Read Now by:</a:t>
            </a:r>
            <a:endParaRPr lang="en-US" sz="2600" dirty="0"/>
          </a:p>
          <a:p>
            <a:pPr marL="514350" indent="-514350">
              <a:buAutoNum type="arabicPeriod"/>
            </a:pPr>
            <a:r>
              <a:rPr lang="en-GB" sz="2600" dirty="0"/>
              <a:t>Stick in the sheet.</a:t>
            </a:r>
            <a:endParaRPr lang="en-US" sz="2600" dirty="0"/>
          </a:p>
          <a:p>
            <a:pPr marL="514350" indent="-514350">
              <a:buAutoNum type="arabicPeriod"/>
            </a:pPr>
            <a:r>
              <a:rPr lang="en-GB" sz="2600" dirty="0"/>
              <a:t>Using a highlighter as you read to identify key terms. </a:t>
            </a:r>
            <a:endParaRPr lang="en-US" sz="2600" dirty="0"/>
          </a:p>
          <a:p>
            <a:pPr marL="514350" indent="-514350">
              <a:buAutoNum type="arabicPeriod"/>
            </a:pPr>
            <a:r>
              <a:rPr lang="en-GB" sz="2600" dirty="0"/>
              <a:t>Answer the first four recall questions under the sheet in your book. </a:t>
            </a:r>
            <a:endParaRPr lang="en-US" sz="2600" dirty="0"/>
          </a:p>
          <a:p>
            <a:pPr marL="514350" indent="-514350">
              <a:buAutoNum type="arabicPeriod"/>
            </a:pPr>
            <a:r>
              <a:rPr lang="en-GB" sz="2600" dirty="0"/>
              <a:t>Answer the stretch question</a:t>
            </a:r>
            <a:endParaRPr lang="en-US" sz="2600" dirty="0"/>
          </a:p>
          <a:p>
            <a:pPr marL="0" indent="0">
              <a:buNone/>
            </a:pPr>
            <a:endParaRPr lang="en-GB" dirty="0"/>
          </a:p>
        </p:txBody>
      </p:sp>
      <p:sp>
        <p:nvSpPr>
          <p:cNvPr id="4" name="TextBox 3">
            <a:extLst>
              <a:ext uri="{FF2B5EF4-FFF2-40B4-BE49-F238E27FC236}">
                <a16:creationId xmlns:a16="http://schemas.microsoft.com/office/drawing/2014/main" id="{E6CF4E38-42E7-8264-13CF-049CA8EF7CBF}"/>
              </a:ext>
            </a:extLst>
          </p:cNvPr>
          <p:cNvSpPr txBox="1"/>
          <p:nvPr/>
        </p:nvSpPr>
        <p:spPr>
          <a:xfrm>
            <a:off x="5256055" y="173939"/>
            <a:ext cx="6973097" cy="646331"/>
          </a:xfrm>
          <a:prstGeom prst="rect">
            <a:avLst/>
          </a:prstGeom>
          <a:noFill/>
        </p:spPr>
        <p:txBody>
          <a:bodyPr wrap="square" rtlCol="0">
            <a:spAutoFit/>
          </a:bodyPr>
          <a:lstStyle/>
          <a:p>
            <a:fld id="{B8EB2919-D22D-4ED1-936D-0A64CEB8E297}" type="datetime2">
              <a:rPr lang="en-GB" sz="3600" u="sng" smtClean="0">
                <a:uFill>
                  <a:solidFill>
                    <a:srgbClr val="FF0000"/>
                  </a:solidFill>
                </a:uFill>
              </a:rPr>
              <a:t>Wednesday, 28 January 2026</a:t>
            </a:fld>
            <a:endParaRPr lang="en-GB" sz="1600" u="sng">
              <a:uFill>
                <a:solidFill>
                  <a:srgbClr val="FF0000"/>
                </a:solidFill>
              </a:uFill>
            </a:endParaRPr>
          </a:p>
        </p:txBody>
      </p:sp>
      <p:sp>
        <p:nvSpPr>
          <p:cNvPr id="17" name="TextBox 16">
            <a:extLst>
              <a:ext uri="{FF2B5EF4-FFF2-40B4-BE49-F238E27FC236}">
                <a16:creationId xmlns:a16="http://schemas.microsoft.com/office/drawing/2014/main" id="{F2F03F23-06F0-3E7F-3CB1-690F3A07D44E}"/>
              </a:ext>
            </a:extLst>
          </p:cNvPr>
          <p:cNvSpPr txBox="1"/>
          <p:nvPr/>
        </p:nvSpPr>
        <p:spPr>
          <a:xfrm>
            <a:off x="-101546" y="45468"/>
            <a:ext cx="923330" cy="6767064"/>
          </a:xfrm>
          <a:prstGeom prst="rect">
            <a:avLst/>
          </a:prstGeom>
          <a:solidFill>
            <a:schemeClr val="accent4">
              <a:lumMod val="50000"/>
            </a:schemeClr>
          </a:solidFill>
        </p:spPr>
        <p:txBody>
          <a:bodyPr vert="vert270" wrap="square" rtlCol="0">
            <a:spAutoFit/>
          </a:bodyPr>
          <a:lstStyle/>
          <a:p>
            <a:pPr algn="ctr"/>
            <a:r>
              <a:rPr lang="en-GB" sz="4800">
                <a:solidFill>
                  <a:schemeClr val="bg1"/>
                </a:solidFill>
              </a:rPr>
              <a:t>Read Now</a:t>
            </a:r>
          </a:p>
        </p:txBody>
      </p:sp>
      <p:pic>
        <p:nvPicPr>
          <p:cNvPr id="1026" name="Picture 2" descr="Now - Free communications icons">
            <a:extLst>
              <a:ext uri="{FF2B5EF4-FFF2-40B4-BE49-F238E27FC236}">
                <a16:creationId xmlns:a16="http://schemas.microsoft.com/office/drawing/2014/main" id="{3B73EAF0-01E3-4C22-D655-30194691D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534" y="27222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lent Solo">
            <a:extLst>
              <a:ext uri="{FF2B5EF4-FFF2-40B4-BE49-F238E27FC236}">
                <a16:creationId xmlns:a16="http://schemas.microsoft.com/office/drawing/2014/main" id="{84298EA0-4BE2-E0D8-CE30-E1EE24433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0734" y="45468"/>
            <a:ext cx="1609298" cy="160929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512800DC-0DCC-F11F-A61A-0FDCD54EC4B6}"/>
              </a:ext>
            </a:extLst>
          </p:cNvPr>
          <p:cNvGrpSpPr/>
          <p:nvPr/>
        </p:nvGrpSpPr>
        <p:grpSpPr>
          <a:xfrm>
            <a:off x="10704752" y="2293216"/>
            <a:ext cx="923329" cy="2983159"/>
            <a:chOff x="8437803" y="2595561"/>
            <a:chExt cx="630572" cy="2444998"/>
          </a:xfrm>
        </p:grpSpPr>
        <p:pic>
          <p:nvPicPr>
            <p:cNvPr id="1030" name="Picture 6" descr="A picture containing text&#10;&#10;Description automatically generated">
              <a:extLst>
                <a:ext uri="{FF2B5EF4-FFF2-40B4-BE49-F238E27FC236}">
                  <a16:creationId xmlns:a16="http://schemas.microsoft.com/office/drawing/2014/main" id="{7EA14390-2EC5-D5A1-4F7A-D589A17F98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4013" y="2595561"/>
              <a:ext cx="609600" cy="600076"/>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A picture containing text, sign&#10;&#10;Description automatically generated">
              <a:extLst>
                <a:ext uri="{FF2B5EF4-FFF2-40B4-BE49-F238E27FC236}">
                  <a16:creationId xmlns:a16="http://schemas.microsoft.com/office/drawing/2014/main" id="{8F4EBD2F-E331-2CD8-C3E7-3B5D02E99B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9250" y="3830882"/>
              <a:ext cx="619125" cy="6191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picture containing text&#10;&#10;Description automatically generated">
              <a:extLst>
                <a:ext uri="{FF2B5EF4-FFF2-40B4-BE49-F238E27FC236}">
                  <a16:creationId xmlns:a16="http://schemas.microsoft.com/office/drawing/2014/main" id="{CC555BEF-C748-C623-B970-E9FF2ED565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37803" y="4450008"/>
              <a:ext cx="609600" cy="59055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049E0B9D-7DD5-B107-D639-EF0E8F30AE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4013" y="3233634"/>
              <a:ext cx="609600" cy="5905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11812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54673-1242-2F81-582F-73200EABE76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6366FA5-3F2C-8F35-A8A7-5A2A1622A7BE}"/>
              </a:ext>
            </a:extLst>
          </p:cNvPr>
          <p:cNvSpPr txBox="1"/>
          <p:nvPr/>
        </p:nvSpPr>
        <p:spPr>
          <a:xfrm>
            <a:off x="4038598" y="6443200"/>
            <a:ext cx="6788728" cy="369332"/>
          </a:xfrm>
          <a:prstGeom prst="rect">
            <a:avLst/>
          </a:prstGeom>
          <a:noFill/>
        </p:spPr>
        <p:txBody>
          <a:bodyPr wrap="square" rtlCol="0">
            <a:spAutoFit/>
          </a:bodyPr>
          <a:lstStyle/>
          <a:p>
            <a:r>
              <a:rPr lang="en-US">
                <a:solidFill>
                  <a:schemeClr val="bg1"/>
                </a:solidFill>
              </a:rPr>
              <a:t>Aim High | Work Together | Be Kind | Lead the Way</a:t>
            </a:r>
          </a:p>
        </p:txBody>
      </p:sp>
      <p:sp>
        <p:nvSpPr>
          <p:cNvPr id="17" name="TextBox 16">
            <a:extLst>
              <a:ext uri="{FF2B5EF4-FFF2-40B4-BE49-F238E27FC236}">
                <a16:creationId xmlns:a16="http://schemas.microsoft.com/office/drawing/2014/main" id="{BD0D3CA3-6987-4F78-0549-D5CEE43E00DC}"/>
              </a:ext>
            </a:extLst>
          </p:cNvPr>
          <p:cNvSpPr txBox="1"/>
          <p:nvPr/>
        </p:nvSpPr>
        <p:spPr>
          <a:xfrm>
            <a:off x="-101546" y="45468"/>
            <a:ext cx="923330" cy="6767064"/>
          </a:xfrm>
          <a:prstGeom prst="rect">
            <a:avLst/>
          </a:prstGeom>
          <a:solidFill>
            <a:schemeClr val="accent4">
              <a:lumMod val="50000"/>
            </a:schemeClr>
          </a:solidFill>
        </p:spPr>
        <p:txBody>
          <a:bodyPr vert="vert270" wrap="square" rtlCol="0">
            <a:spAutoFit/>
          </a:bodyPr>
          <a:lstStyle/>
          <a:p>
            <a:pPr algn="ctr"/>
            <a:r>
              <a:rPr lang="en-GB" sz="4800">
                <a:solidFill>
                  <a:schemeClr val="bg1"/>
                </a:solidFill>
              </a:rPr>
              <a:t>Read Now</a:t>
            </a:r>
          </a:p>
        </p:txBody>
      </p:sp>
      <p:sp>
        <p:nvSpPr>
          <p:cNvPr id="14" name="Rectangle 13">
            <a:extLst>
              <a:ext uri="{FF2B5EF4-FFF2-40B4-BE49-F238E27FC236}">
                <a16:creationId xmlns:a16="http://schemas.microsoft.com/office/drawing/2014/main" id="{DC11D17A-AB75-E38D-3476-7829032A0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0" y="0"/>
            <a:ext cx="12192000" cy="6858000"/>
          </a:xfrm>
          <a:prstGeom prst="rect">
            <a:avLst/>
          </a:prstGeom>
          <a:no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noProof="0"/>
          </a:p>
        </p:txBody>
      </p:sp>
      <p:sp>
        <p:nvSpPr>
          <p:cNvPr id="15" name="Rectangle 14">
            <a:extLst>
              <a:ext uri="{FF2B5EF4-FFF2-40B4-BE49-F238E27FC236}">
                <a16:creationId xmlns:a16="http://schemas.microsoft.com/office/drawing/2014/main" id="{28DB0A3F-BBC0-DB43-CA42-369DF276B6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noProof="0"/>
          </a:p>
        </p:txBody>
      </p:sp>
      <p:grpSp>
        <p:nvGrpSpPr>
          <p:cNvPr id="19" name="Group 18">
            <a:extLst>
              <a:ext uri="{FF2B5EF4-FFF2-40B4-BE49-F238E27FC236}">
                <a16:creationId xmlns:a16="http://schemas.microsoft.com/office/drawing/2014/main" id="{6D9BC8D5-96E3-C1F8-BC12-4344E0B6021E}"/>
              </a:ext>
            </a:extLst>
          </p:cNvPr>
          <p:cNvGrpSpPr/>
          <p:nvPr/>
        </p:nvGrpSpPr>
        <p:grpSpPr>
          <a:xfrm>
            <a:off x="9614796" y="6387318"/>
            <a:ext cx="1994299" cy="478636"/>
            <a:chOff x="9614803" y="6387318"/>
            <a:chExt cx="1341657" cy="447712"/>
          </a:xfrm>
        </p:grpSpPr>
        <p:pic>
          <p:nvPicPr>
            <p:cNvPr id="20" name="Picture 19" descr="A picture containing text&#10;&#10;Description automatically generated">
              <a:extLst>
                <a:ext uri="{FF2B5EF4-FFF2-40B4-BE49-F238E27FC236}">
                  <a16:creationId xmlns:a16="http://schemas.microsoft.com/office/drawing/2014/main" id="{F7DE70EE-2903-CE6F-09B3-8C0F534129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803" y="6395709"/>
              <a:ext cx="330463" cy="42984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A picture containing text, sign&#10;&#10;Description automatically generated">
              <a:extLst>
                <a:ext uri="{FF2B5EF4-FFF2-40B4-BE49-F238E27FC236}">
                  <a16:creationId xmlns:a16="http://schemas.microsoft.com/office/drawing/2014/main" id="{EA795797-1C41-0AC9-4559-7D0BCE2872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7411" y="6388853"/>
              <a:ext cx="323977" cy="44617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picture containing text&#10;&#10;Description automatically generated">
              <a:extLst>
                <a:ext uri="{FF2B5EF4-FFF2-40B4-BE49-F238E27FC236}">
                  <a16:creationId xmlns:a16="http://schemas.microsoft.com/office/drawing/2014/main" id="{5B1A1124-8F39-A14D-3FF5-949AA650C4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10702" y="6391698"/>
              <a:ext cx="345758" cy="43682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3F04A50F-A8A6-B16D-8A6E-6664B71CF2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7194" y="6387318"/>
              <a:ext cx="330582" cy="446427"/>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6">
            <a:extLst>
              <a:ext uri="{FF2B5EF4-FFF2-40B4-BE49-F238E27FC236}">
                <a16:creationId xmlns:a16="http://schemas.microsoft.com/office/drawing/2014/main" id="{56366FA5-3F2C-8F35-A8A7-5A2A1622A7BE}"/>
              </a:ext>
            </a:extLst>
          </p:cNvPr>
          <p:cNvSpPr txBox="1"/>
          <p:nvPr/>
        </p:nvSpPr>
        <p:spPr>
          <a:xfrm>
            <a:off x="4038598" y="6443200"/>
            <a:ext cx="6788728"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Aim High | Work Together | Be Kind | Lead the Way</a:t>
            </a:r>
          </a:p>
        </p:txBody>
      </p:sp>
      <p:sp>
        <p:nvSpPr>
          <p:cNvPr id="25" name="TextBox 24"/>
          <p:cNvSpPr txBox="1"/>
          <p:nvPr/>
        </p:nvSpPr>
        <p:spPr>
          <a:xfrm>
            <a:off x="978408" y="310896"/>
            <a:ext cx="10241280" cy="5943600"/>
          </a:xfrm>
          <a:prstGeom prst="rect">
            <a:avLst/>
          </a:prstGeom>
          <a:noFill/>
        </p:spPr>
        <p:txBody>
          <a:bodyPr wrap="square" tIns="91440" bIns="91440">
            <a:noAutofit/>
          </a:bodyPr>
          <a:lstStyle/>
          <a:p>
            <a:endParaRPr sz="2400" dirty="0"/>
          </a:p>
          <a:p>
            <a:r>
              <a:rPr sz="2400" b="1" dirty="0">
                <a:solidFill>
                  <a:srgbClr val="006600"/>
                </a:solidFill>
                <a:latin typeface="Century Gothic"/>
              </a:rPr>
              <a:t>MARK SCHEME</a:t>
            </a:r>
            <a:endParaRPr lang="en-GB" sz="2400" b="1" dirty="0">
              <a:solidFill>
                <a:srgbClr val="006600"/>
              </a:solidFill>
              <a:latin typeface="Century Gothic"/>
            </a:endParaRPr>
          </a:p>
          <a:p>
            <a:endParaRPr lang="en-US" sz="2400" b="1" dirty="0">
              <a:solidFill>
                <a:srgbClr val="006600"/>
              </a:solidFill>
              <a:latin typeface="Century Gothic"/>
            </a:endParaRPr>
          </a:p>
          <a:p>
            <a:pPr marL="457200" indent="-457200">
              <a:buFont typeface="+mj-lt"/>
              <a:buAutoNum type="arabicPeriod"/>
            </a:pPr>
            <a:r>
              <a:rPr lang="en-US" sz="2400" b="1" dirty="0">
                <a:solidFill>
                  <a:schemeClr val="accent6">
                    <a:lumMod val="75000"/>
                  </a:schemeClr>
                </a:solidFill>
                <a:latin typeface="Century Gothic" panose="020B0502020202020204" pitchFamily="34" charset="0"/>
              </a:rPr>
              <a:t>Protons and neutrons</a:t>
            </a:r>
          </a:p>
          <a:p>
            <a:pPr marL="457200" indent="-457200">
              <a:buFont typeface="+mj-lt"/>
              <a:buAutoNum type="arabicPeriod"/>
            </a:pPr>
            <a:endParaRPr lang="en-US" sz="2400" dirty="0">
              <a:solidFill>
                <a:schemeClr val="accent6">
                  <a:lumMod val="75000"/>
                </a:schemeClr>
              </a:solidFill>
              <a:latin typeface="Century Gothic" panose="020B0502020202020204" pitchFamily="34" charset="0"/>
            </a:endParaRPr>
          </a:p>
          <a:p>
            <a:pPr marL="457200" indent="-457200">
              <a:buFont typeface="+mj-lt"/>
              <a:buAutoNum type="arabicPeriod"/>
            </a:pPr>
            <a:r>
              <a:rPr lang="en-US" sz="2400" dirty="0">
                <a:solidFill>
                  <a:schemeClr val="accent6">
                    <a:lumMod val="75000"/>
                  </a:schemeClr>
                </a:solidFill>
                <a:latin typeface="Century Gothic" panose="020B0502020202020204" pitchFamily="34" charset="0"/>
              </a:rPr>
              <a:t> Boron: </a:t>
            </a:r>
            <a:r>
              <a:rPr lang="en-US" sz="2400" b="1" dirty="0">
                <a:solidFill>
                  <a:schemeClr val="accent6">
                    <a:lumMod val="75000"/>
                  </a:schemeClr>
                </a:solidFill>
                <a:latin typeface="Century Gothic" panose="020B0502020202020204" pitchFamily="34" charset="0"/>
              </a:rPr>
              <a:t>11			</a:t>
            </a:r>
            <a:r>
              <a:rPr lang="en-US" sz="2400" dirty="0">
                <a:solidFill>
                  <a:schemeClr val="accent6">
                    <a:lumMod val="75000"/>
                  </a:schemeClr>
                </a:solidFill>
                <a:latin typeface="Century Gothic" panose="020B0502020202020204" pitchFamily="34" charset="0"/>
              </a:rPr>
              <a:t>Fluorine: </a:t>
            </a:r>
            <a:r>
              <a:rPr lang="en-US" sz="2400" b="1" dirty="0">
                <a:solidFill>
                  <a:schemeClr val="accent6">
                    <a:lumMod val="75000"/>
                  </a:schemeClr>
                </a:solidFill>
                <a:latin typeface="Century Gothic" panose="020B0502020202020204" pitchFamily="34" charset="0"/>
              </a:rPr>
              <a:t>19		</a:t>
            </a:r>
            <a:r>
              <a:rPr lang="en-US" sz="2400" dirty="0">
                <a:solidFill>
                  <a:schemeClr val="accent6">
                    <a:lumMod val="75000"/>
                  </a:schemeClr>
                </a:solidFill>
                <a:latin typeface="Century Gothic" panose="020B0502020202020204" pitchFamily="34" charset="0"/>
              </a:rPr>
              <a:t>Aluminium: </a:t>
            </a:r>
            <a:r>
              <a:rPr lang="en-US" sz="2400" b="1" dirty="0">
                <a:solidFill>
                  <a:schemeClr val="accent6">
                    <a:lumMod val="75000"/>
                  </a:schemeClr>
                </a:solidFill>
                <a:latin typeface="Century Gothic" panose="020B0502020202020204" pitchFamily="34" charset="0"/>
              </a:rPr>
              <a:t>27</a:t>
            </a:r>
            <a:endParaRPr lang="en-US" sz="2400" dirty="0">
              <a:solidFill>
                <a:schemeClr val="accent6">
                  <a:lumMod val="75000"/>
                </a:schemeClr>
              </a:solidFill>
              <a:latin typeface="Century Gothic" panose="020B0502020202020204" pitchFamily="34" charset="0"/>
            </a:endParaRPr>
          </a:p>
          <a:p>
            <a:r>
              <a:rPr lang="en-US" sz="2400" dirty="0">
                <a:solidFill>
                  <a:schemeClr val="accent6">
                    <a:lumMod val="75000"/>
                  </a:schemeClr>
                </a:solidFill>
                <a:latin typeface="Century Gothic" panose="020B0502020202020204" pitchFamily="34" charset="0"/>
              </a:rPr>
              <a:t>      Carbon: </a:t>
            </a:r>
            <a:r>
              <a:rPr lang="en-US" sz="2400" b="1" dirty="0">
                <a:solidFill>
                  <a:schemeClr val="accent6">
                    <a:lumMod val="75000"/>
                  </a:schemeClr>
                </a:solidFill>
                <a:latin typeface="Century Gothic" panose="020B0502020202020204" pitchFamily="34" charset="0"/>
              </a:rPr>
              <a:t>12			</a:t>
            </a:r>
            <a:r>
              <a:rPr lang="en-US" sz="2400" dirty="0">
                <a:solidFill>
                  <a:schemeClr val="accent6">
                    <a:lumMod val="75000"/>
                  </a:schemeClr>
                </a:solidFill>
                <a:latin typeface="Century Gothic" panose="020B0502020202020204" pitchFamily="34" charset="0"/>
              </a:rPr>
              <a:t>Oxygen: </a:t>
            </a:r>
            <a:r>
              <a:rPr lang="en-US" sz="2400" b="1" dirty="0">
                <a:solidFill>
                  <a:schemeClr val="accent6">
                    <a:lumMod val="75000"/>
                  </a:schemeClr>
                </a:solidFill>
                <a:latin typeface="Century Gothic" panose="020B0502020202020204" pitchFamily="34" charset="0"/>
              </a:rPr>
              <a:t>16		</a:t>
            </a:r>
            <a:r>
              <a:rPr lang="en-US" sz="2400" dirty="0">
                <a:solidFill>
                  <a:schemeClr val="accent6">
                    <a:lumMod val="75000"/>
                  </a:schemeClr>
                </a:solidFill>
                <a:latin typeface="Century Gothic" panose="020B0502020202020204" pitchFamily="34" charset="0"/>
              </a:rPr>
              <a:t>Chlorine: </a:t>
            </a:r>
            <a:r>
              <a:rPr lang="en-US" sz="2400" b="1" dirty="0">
                <a:solidFill>
                  <a:schemeClr val="accent6">
                    <a:lumMod val="75000"/>
                  </a:schemeClr>
                </a:solidFill>
                <a:latin typeface="Century Gothic" panose="020B0502020202020204" pitchFamily="34" charset="0"/>
              </a:rPr>
              <a:t>35.5</a:t>
            </a:r>
          </a:p>
          <a:p>
            <a:endParaRPr lang="en-US" sz="2400" dirty="0">
              <a:solidFill>
                <a:schemeClr val="accent6">
                  <a:lumMod val="75000"/>
                </a:schemeClr>
              </a:solidFill>
              <a:latin typeface="Century Gothic" panose="020B0502020202020204" pitchFamily="34" charset="0"/>
            </a:endParaRPr>
          </a:p>
          <a:p>
            <a:r>
              <a:rPr lang="en-US" sz="2400" dirty="0">
                <a:solidFill>
                  <a:schemeClr val="accent6">
                    <a:lumMod val="75000"/>
                  </a:schemeClr>
                </a:solidFill>
                <a:latin typeface="Century Gothic" panose="020B0502020202020204" pitchFamily="34" charset="0"/>
              </a:rPr>
              <a:t>3. Because </a:t>
            </a:r>
            <a:r>
              <a:rPr lang="en-US" sz="2400" dirty="0" err="1">
                <a:solidFill>
                  <a:schemeClr val="accent6">
                    <a:lumMod val="75000"/>
                  </a:schemeClr>
                </a:solidFill>
                <a:latin typeface="Century Gothic" panose="020B0502020202020204" pitchFamily="34" charset="0"/>
              </a:rPr>
              <a:t>aluminium</a:t>
            </a:r>
            <a:r>
              <a:rPr lang="en-US" sz="2400" dirty="0">
                <a:solidFill>
                  <a:schemeClr val="accent6">
                    <a:lumMod val="75000"/>
                  </a:schemeClr>
                </a:solidFill>
                <a:latin typeface="Century Gothic" panose="020B0502020202020204" pitchFamily="34" charset="0"/>
              </a:rPr>
              <a:t> has </a:t>
            </a:r>
            <a:r>
              <a:rPr lang="en-US" sz="2400" b="1" dirty="0">
                <a:solidFill>
                  <a:schemeClr val="accent6">
                    <a:lumMod val="75000"/>
                  </a:schemeClr>
                </a:solidFill>
                <a:latin typeface="Century Gothic" panose="020B0502020202020204" pitchFamily="34" charset="0"/>
              </a:rPr>
              <a:t>more protons and neutrons</a:t>
            </a:r>
            <a:r>
              <a:rPr lang="en-US" sz="2400" dirty="0">
                <a:solidFill>
                  <a:schemeClr val="accent6">
                    <a:lumMod val="75000"/>
                  </a:schemeClr>
                </a:solidFill>
                <a:latin typeface="Century Gothic" panose="020B0502020202020204" pitchFamily="34" charset="0"/>
              </a:rPr>
              <a:t> in its nucleus than carbon, so it has a </a:t>
            </a:r>
            <a:r>
              <a:rPr lang="en-US" sz="2400" b="1" dirty="0">
                <a:solidFill>
                  <a:schemeClr val="accent6">
                    <a:lumMod val="75000"/>
                  </a:schemeClr>
                </a:solidFill>
                <a:latin typeface="Century Gothic" panose="020B0502020202020204" pitchFamily="34" charset="0"/>
              </a:rPr>
              <a:t>greater mass</a:t>
            </a:r>
            <a:r>
              <a:rPr lang="en-US" sz="2400" dirty="0">
                <a:solidFill>
                  <a:schemeClr val="accent6">
                    <a:lumMod val="75000"/>
                  </a:schemeClr>
                </a:solidFill>
                <a:latin typeface="Century Gothic" panose="020B0502020202020204" pitchFamily="34" charset="0"/>
              </a:rPr>
              <a:t>.</a:t>
            </a:r>
          </a:p>
          <a:p>
            <a:endParaRPr lang="en-US" sz="2400" dirty="0">
              <a:solidFill>
                <a:schemeClr val="accent6">
                  <a:lumMod val="75000"/>
                </a:schemeClr>
              </a:solidFill>
              <a:latin typeface="Century Gothic" panose="020B0502020202020204" pitchFamily="34" charset="0"/>
            </a:endParaRPr>
          </a:p>
          <a:p>
            <a:r>
              <a:rPr lang="en-US" sz="2400" dirty="0">
                <a:solidFill>
                  <a:schemeClr val="accent6">
                    <a:lumMod val="75000"/>
                  </a:schemeClr>
                </a:solidFill>
                <a:latin typeface="Century Gothic" panose="020B0502020202020204" pitchFamily="34" charset="0"/>
              </a:rPr>
              <a:t>4. Electrons have a </a:t>
            </a:r>
            <a:r>
              <a:rPr lang="en-US" sz="2400" b="1" dirty="0">
                <a:solidFill>
                  <a:schemeClr val="accent6">
                    <a:lumMod val="75000"/>
                  </a:schemeClr>
                </a:solidFill>
                <a:latin typeface="Century Gothic" panose="020B0502020202020204" pitchFamily="34" charset="0"/>
              </a:rPr>
              <a:t>very small mass</a:t>
            </a:r>
            <a:r>
              <a:rPr lang="en-US" sz="2400" dirty="0">
                <a:solidFill>
                  <a:schemeClr val="accent6">
                    <a:lumMod val="75000"/>
                  </a:schemeClr>
                </a:solidFill>
                <a:latin typeface="Century Gothic" panose="020B0502020202020204" pitchFamily="34" charset="0"/>
              </a:rPr>
              <a:t> compared to protons and neutrons, so their mass is </a:t>
            </a:r>
            <a:r>
              <a:rPr lang="en-US" sz="2400" b="1" dirty="0">
                <a:solidFill>
                  <a:schemeClr val="accent6">
                    <a:lumMod val="75000"/>
                  </a:schemeClr>
                </a:solidFill>
                <a:latin typeface="Century Gothic" panose="020B0502020202020204" pitchFamily="34" charset="0"/>
              </a:rPr>
              <a:t>negligible</a:t>
            </a:r>
            <a:r>
              <a:rPr lang="en-US" sz="2400" dirty="0">
                <a:solidFill>
                  <a:schemeClr val="accent6">
                    <a:lumMod val="75000"/>
                  </a:schemeClr>
                </a:solidFill>
                <a:latin typeface="Century Gothic" panose="020B0502020202020204" pitchFamily="34" charset="0"/>
              </a:rPr>
              <a:t> and can be ignored when finding relative atomic mass.</a:t>
            </a:r>
          </a:p>
          <a:p>
            <a:endParaRPr sz="2400" b="1" dirty="0">
              <a:solidFill>
                <a:srgbClr val="006600"/>
              </a:solidFill>
              <a:latin typeface="Century Gothic"/>
            </a:endParaRPr>
          </a:p>
        </p:txBody>
      </p:sp>
      <p:pic>
        <p:nvPicPr>
          <p:cNvPr id="2" name="Picture 4" descr="GCSE Geography Weather Hazards SoW | Teaching Resources">
            <a:extLst>
              <a:ext uri="{FF2B5EF4-FFF2-40B4-BE49-F238E27FC236}">
                <a16:creationId xmlns:a16="http://schemas.microsoft.com/office/drawing/2014/main" id="{3F5B067E-C930-0F6F-067B-1A6088407C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68903" y="-7954"/>
            <a:ext cx="2001518" cy="1124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391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D40CF-C87A-A96F-9F01-E09BEC4DB22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279728D-E411-C9AD-7B05-7455564B926E}"/>
              </a:ext>
            </a:extLst>
          </p:cNvPr>
          <p:cNvSpPr txBox="1"/>
          <p:nvPr/>
        </p:nvSpPr>
        <p:spPr>
          <a:xfrm>
            <a:off x="4038598" y="6443200"/>
            <a:ext cx="6788728" cy="369332"/>
          </a:xfrm>
          <a:prstGeom prst="rect">
            <a:avLst/>
          </a:prstGeom>
          <a:noFill/>
        </p:spPr>
        <p:txBody>
          <a:bodyPr wrap="square" rtlCol="0">
            <a:spAutoFit/>
          </a:bodyPr>
          <a:lstStyle/>
          <a:p>
            <a:r>
              <a:rPr lang="en-US">
                <a:solidFill>
                  <a:schemeClr val="bg1"/>
                </a:solidFill>
              </a:rPr>
              <a:t>Aim High | Work Together | Be Kind | Lead the Way</a:t>
            </a:r>
          </a:p>
        </p:txBody>
      </p:sp>
      <p:sp>
        <p:nvSpPr>
          <p:cNvPr id="17" name="TextBox 16">
            <a:extLst>
              <a:ext uri="{FF2B5EF4-FFF2-40B4-BE49-F238E27FC236}">
                <a16:creationId xmlns:a16="http://schemas.microsoft.com/office/drawing/2014/main" id="{0225AA00-C23F-2B08-3182-06C3030599B1}"/>
              </a:ext>
            </a:extLst>
          </p:cNvPr>
          <p:cNvSpPr txBox="1"/>
          <p:nvPr/>
        </p:nvSpPr>
        <p:spPr>
          <a:xfrm>
            <a:off x="-101546" y="45468"/>
            <a:ext cx="923330" cy="6767064"/>
          </a:xfrm>
          <a:prstGeom prst="rect">
            <a:avLst/>
          </a:prstGeom>
          <a:solidFill>
            <a:schemeClr val="accent4">
              <a:lumMod val="50000"/>
            </a:schemeClr>
          </a:solidFill>
        </p:spPr>
        <p:txBody>
          <a:bodyPr vert="vert270" wrap="square" rtlCol="0">
            <a:spAutoFit/>
          </a:bodyPr>
          <a:lstStyle/>
          <a:p>
            <a:pPr algn="ctr"/>
            <a:r>
              <a:rPr lang="en-GB" sz="4800">
                <a:solidFill>
                  <a:schemeClr val="bg1"/>
                </a:solidFill>
              </a:rPr>
              <a:t>Daily Review</a:t>
            </a:r>
          </a:p>
        </p:txBody>
      </p:sp>
      <p:sp>
        <p:nvSpPr>
          <p:cNvPr id="8" name="Content Placeholder 7">
            <a:extLst>
              <a:ext uri="{FF2B5EF4-FFF2-40B4-BE49-F238E27FC236}">
                <a16:creationId xmlns:a16="http://schemas.microsoft.com/office/drawing/2014/main" id="{9BFC6B52-1A88-500B-8260-6EA27557B1DB}"/>
              </a:ext>
            </a:extLst>
          </p:cNvPr>
          <p:cNvSpPr>
            <a:spLocks noGrp="1"/>
          </p:cNvSpPr>
          <p:nvPr>
            <p:ph idx="1"/>
          </p:nvPr>
        </p:nvSpPr>
        <p:spPr>
          <a:xfrm>
            <a:off x="1371600" y="1515291"/>
            <a:ext cx="9982200" cy="4661672"/>
          </a:xfrm>
        </p:spPr>
        <p:txBody>
          <a:bodyPr/>
          <a:lstStyle/>
          <a:p>
            <a:pPr marL="0" indent="0">
              <a:buNone/>
            </a:pPr>
            <a:r>
              <a:rPr lang="en-GB"/>
              <a:t>Follow your teachers instructions:</a:t>
            </a:r>
          </a:p>
          <a:p>
            <a:pPr marL="0" indent="0">
              <a:buNone/>
            </a:pPr>
            <a:r>
              <a:rPr lang="en-GB"/>
              <a:t>“When I say go show me a MWB and a MWB Pen”</a:t>
            </a:r>
          </a:p>
          <a:p>
            <a:pPr marL="0" indent="0">
              <a:buNone/>
            </a:pPr>
            <a:r>
              <a:rPr lang="en-GB"/>
              <a:t>You will have 10 seconds for each question. </a:t>
            </a:r>
          </a:p>
          <a:p>
            <a:pPr marL="0" indent="0">
              <a:buNone/>
            </a:pPr>
            <a:r>
              <a:rPr lang="en-GB"/>
              <a:t>Hold your MWB in the </a:t>
            </a:r>
            <a:r>
              <a:rPr lang="en-GB" b="1"/>
              <a:t>Ready</a:t>
            </a:r>
            <a:r>
              <a:rPr lang="en-GB"/>
              <a:t> position</a:t>
            </a:r>
          </a:p>
          <a:p>
            <a:pPr marL="0" indent="0">
              <a:buNone/>
            </a:pPr>
            <a:r>
              <a:rPr lang="en-GB"/>
              <a:t>“Show me”</a:t>
            </a:r>
          </a:p>
          <a:p>
            <a:pPr marL="0" indent="0">
              <a:buNone/>
            </a:pPr>
            <a:r>
              <a:rPr lang="en-GB"/>
              <a:t>You need to score 70% to pass</a:t>
            </a:r>
          </a:p>
          <a:p>
            <a:pPr marL="0" indent="0">
              <a:buNone/>
            </a:pPr>
            <a:r>
              <a:rPr lang="en-GB"/>
              <a:t>Subtitle </a:t>
            </a:r>
            <a:r>
              <a:rPr lang="en-GB" b="1"/>
              <a:t>‘test score’ ?/10</a:t>
            </a:r>
          </a:p>
        </p:txBody>
      </p:sp>
      <p:grpSp>
        <p:nvGrpSpPr>
          <p:cNvPr id="34" name="Group 33">
            <a:extLst>
              <a:ext uri="{FF2B5EF4-FFF2-40B4-BE49-F238E27FC236}">
                <a16:creationId xmlns:a16="http://schemas.microsoft.com/office/drawing/2014/main" id="{0A587C07-6C84-0222-BFE4-D07079D83BD4}"/>
              </a:ext>
            </a:extLst>
          </p:cNvPr>
          <p:cNvGrpSpPr/>
          <p:nvPr/>
        </p:nvGrpSpPr>
        <p:grpSpPr>
          <a:xfrm>
            <a:off x="9614796" y="6387318"/>
            <a:ext cx="1994299" cy="478636"/>
            <a:chOff x="9614803" y="6387318"/>
            <a:chExt cx="1341657" cy="447712"/>
          </a:xfrm>
        </p:grpSpPr>
        <p:pic>
          <p:nvPicPr>
            <p:cNvPr id="30" name="Picture 29" descr="A picture containing text&#10;&#10;Description automatically generated">
              <a:extLst>
                <a:ext uri="{FF2B5EF4-FFF2-40B4-BE49-F238E27FC236}">
                  <a16:creationId xmlns:a16="http://schemas.microsoft.com/office/drawing/2014/main" id="{B2D66E4F-A3D6-D7BB-085C-94613A75B9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803" y="6395709"/>
              <a:ext cx="330463" cy="4298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A picture containing text, sign&#10;&#10;Description automatically generated">
              <a:extLst>
                <a:ext uri="{FF2B5EF4-FFF2-40B4-BE49-F238E27FC236}">
                  <a16:creationId xmlns:a16="http://schemas.microsoft.com/office/drawing/2014/main" id="{D6625AAA-37D5-E818-899C-B43924C4F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7411" y="6388853"/>
              <a:ext cx="323977" cy="44617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picture containing text&#10;&#10;Description automatically generated">
              <a:extLst>
                <a:ext uri="{FF2B5EF4-FFF2-40B4-BE49-F238E27FC236}">
                  <a16:creationId xmlns:a16="http://schemas.microsoft.com/office/drawing/2014/main" id="{FD682F4B-999A-5215-2024-142C8274A1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10702" y="6391698"/>
              <a:ext cx="345758" cy="43682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8F0D5CB0-6BDF-CFCB-A5A7-9AF0A9F09E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7194" y="6387318"/>
              <a:ext cx="330582" cy="4464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1637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3C7AB-13C5-9B68-798E-96A62E567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4AF24-DDD8-96F6-696F-A142E350D91B}"/>
              </a:ext>
            </a:extLst>
          </p:cNvPr>
          <p:cNvSpPr>
            <a:spLocks noGrp="1"/>
          </p:cNvSpPr>
          <p:nvPr>
            <p:ph type="title"/>
          </p:nvPr>
        </p:nvSpPr>
        <p:spPr/>
        <p:txBody>
          <a:bodyPr/>
          <a:lstStyle/>
          <a:p>
            <a:r>
              <a:rPr lang="en-GB" dirty="0"/>
              <a:t>MWB Quiz</a:t>
            </a:r>
          </a:p>
        </p:txBody>
      </p:sp>
      <p:sp>
        <p:nvSpPr>
          <p:cNvPr id="10" name="TextBox 9">
            <a:extLst>
              <a:ext uri="{FF2B5EF4-FFF2-40B4-BE49-F238E27FC236}">
                <a16:creationId xmlns:a16="http://schemas.microsoft.com/office/drawing/2014/main" id="{EFF3F28C-E0AF-80A2-9AB0-F062BBC6B840}"/>
              </a:ext>
            </a:extLst>
          </p:cNvPr>
          <p:cNvSpPr txBox="1"/>
          <p:nvPr/>
        </p:nvSpPr>
        <p:spPr>
          <a:xfrm>
            <a:off x="307269" y="1410355"/>
            <a:ext cx="11999494" cy="5447645"/>
          </a:xfrm>
          <a:prstGeom prst="rect">
            <a:avLst/>
          </a:prstGeom>
          <a:noFill/>
        </p:spPr>
        <p:txBody>
          <a:bodyPr wrap="square">
            <a:spAutoFit/>
          </a:bodyPr>
          <a:lstStyle/>
          <a:p>
            <a:pPr marL="514350" indent="-514350">
              <a:buFont typeface="+mj-lt"/>
              <a:buAutoNum type="arabicPeriod"/>
            </a:pPr>
            <a:r>
              <a:rPr lang="en-US" sz="2800" b="1" dirty="0">
                <a:latin typeface="Century Gothic" panose="020B0502020202020204" pitchFamily="34" charset="0"/>
              </a:rPr>
              <a:t>What do you call the number of protons in an element?</a:t>
            </a:r>
          </a:p>
          <a:p>
            <a:pPr marL="514350" indent="-514350">
              <a:buFont typeface="+mj-lt"/>
              <a:buAutoNum type="arabicPeriod"/>
            </a:pPr>
            <a:endParaRPr lang="en-US" sz="2800" b="1" dirty="0">
              <a:latin typeface="Century Gothic" panose="020B0502020202020204" pitchFamily="34" charset="0"/>
            </a:endParaRPr>
          </a:p>
          <a:p>
            <a:pPr marL="514350" indent="-514350">
              <a:buFont typeface="+mj-lt"/>
              <a:buAutoNum type="arabicPeriod"/>
            </a:pPr>
            <a:r>
              <a:rPr lang="en-US" sz="2800" b="1" dirty="0">
                <a:latin typeface="Century Gothic" panose="020B0502020202020204" pitchFamily="34" charset="0"/>
              </a:rPr>
              <a:t>What is the combined number of protons and neutrons in an element?</a:t>
            </a:r>
          </a:p>
          <a:p>
            <a:pPr marL="514350" indent="-514350">
              <a:buFont typeface="+mj-lt"/>
              <a:buAutoNum type="arabicPeriod"/>
            </a:pPr>
            <a:endParaRPr lang="en-US" sz="2800" b="1" dirty="0">
              <a:latin typeface="Century Gothic" panose="020B0502020202020204" pitchFamily="34" charset="0"/>
            </a:endParaRPr>
          </a:p>
          <a:p>
            <a:pPr marL="514350" indent="-514350">
              <a:buFont typeface="+mj-lt"/>
              <a:buAutoNum type="arabicPeriod"/>
            </a:pPr>
            <a:r>
              <a:rPr lang="en-US" sz="2800" b="1" dirty="0">
                <a:latin typeface="Century Gothic" panose="020B0502020202020204" pitchFamily="34" charset="0"/>
              </a:rPr>
              <a:t>What is the term for a low concentration of a solution?</a:t>
            </a:r>
          </a:p>
          <a:p>
            <a:pPr marL="514350" indent="-514350">
              <a:buFont typeface="+mj-lt"/>
              <a:buAutoNum type="arabicPeriod"/>
            </a:pPr>
            <a:endParaRPr lang="en-US" sz="2800" dirty="0">
              <a:latin typeface="Century Gothic" panose="020B0502020202020204" pitchFamily="34" charset="0"/>
            </a:endParaRPr>
          </a:p>
          <a:p>
            <a:pPr marL="514350" indent="-514350">
              <a:buFont typeface="+mj-lt"/>
              <a:buAutoNum type="arabicPeriod"/>
            </a:pPr>
            <a:r>
              <a:rPr lang="en-US" sz="2800" b="1" dirty="0">
                <a:latin typeface="Century Gothic" panose="020B0502020202020204" pitchFamily="34" charset="0"/>
              </a:rPr>
              <a:t>What is a material consisting of two or more different substances that are not chemically combined?</a:t>
            </a:r>
          </a:p>
          <a:p>
            <a:pPr marL="514350" indent="-514350">
              <a:buFont typeface="+mj-lt"/>
              <a:buAutoNum type="arabicPeriod"/>
            </a:pPr>
            <a:endParaRPr lang="en-US" sz="2800" b="1" dirty="0">
              <a:latin typeface="Century Gothic" panose="020B0502020202020204" pitchFamily="34" charset="0"/>
            </a:endParaRPr>
          </a:p>
          <a:p>
            <a:pPr marL="514350" indent="-514350">
              <a:buFont typeface="+mj-lt"/>
              <a:buAutoNum type="arabicPeriod"/>
            </a:pPr>
            <a:r>
              <a:rPr lang="en-US" sz="2800" b="1" dirty="0">
                <a:latin typeface="Century Gothic" panose="020B0502020202020204" pitchFamily="34" charset="0"/>
              </a:rPr>
              <a:t>What is the term for a substance that cannot dissolve in solution?</a:t>
            </a:r>
            <a:br>
              <a:rPr lang="en-US" sz="4000" dirty="0">
                <a:latin typeface="Century Gothic" panose="020B0502020202020204" pitchFamily="34" charset="0"/>
              </a:rPr>
            </a:br>
            <a:endParaRPr lang="en-US" sz="4000" dirty="0">
              <a:latin typeface="Century Gothic" panose="020B0502020202020204" pitchFamily="34" charset="0"/>
            </a:endParaRPr>
          </a:p>
        </p:txBody>
      </p:sp>
      <p:sp>
        <p:nvSpPr>
          <p:cNvPr id="12" name="Rectangle 11">
            <a:extLst>
              <a:ext uri="{FF2B5EF4-FFF2-40B4-BE49-F238E27FC236}">
                <a16:creationId xmlns:a16="http://schemas.microsoft.com/office/drawing/2014/main" id="{7333EEE5-50D2-CF13-19F8-36FB9E31BE05}"/>
              </a:ext>
            </a:extLst>
          </p:cNvPr>
          <p:cNvSpPr/>
          <p:nvPr/>
        </p:nvSpPr>
        <p:spPr>
          <a:xfrm>
            <a:off x="164122" y="2166894"/>
            <a:ext cx="11744055" cy="104522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87D0941-492C-FFA0-D283-86775E3927C1}"/>
              </a:ext>
            </a:extLst>
          </p:cNvPr>
          <p:cNvSpPr/>
          <p:nvPr/>
        </p:nvSpPr>
        <p:spPr>
          <a:xfrm>
            <a:off x="152400" y="3336312"/>
            <a:ext cx="11744055" cy="811346"/>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4880CEE-A717-5268-34EA-A8A09F12B810}"/>
              </a:ext>
            </a:extLst>
          </p:cNvPr>
          <p:cNvSpPr/>
          <p:nvPr/>
        </p:nvSpPr>
        <p:spPr>
          <a:xfrm>
            <a:off x="140676" y="4329192"/>
            <a:ext cx="11744055" cy="93691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CC8538A-1F9F-7292-28CF-393809579CDC}"/>
              </a:ext>
            </a:extLst>
          </p:cNvPr>
          <p:cNvSpPr/>
          <p:nvPr/>
        </p:nvSpPr>
        <p:spPr>
          <a:xfrm>
            <a:off x="204471" y="5447645"/>
            <a:ext cx="11744055" cy="1045230"/>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804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00805-1F4D-8ABE-929D-493E027B98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D87CE0-5774-BAA3-AD2B-BA960276A889}"/>
              </a:ext>
            </a:extLst>
          </p:cNvPr>
          <p:cNvSpPr>
            <a:spLocks noGrp="1"/>
          </p:cNvSpPr>
          <p:nvPr>
            <p:ph type="title"/>
          </p:nvPr>
        </p:nvSpPr>
        <p:spPr>
          <a:xfrm>
            <a:off x="317484" y="152473"/>
            <a:ext cx="10515600" cy="1325563"/>
          </a:xfrm>
        </p:spPr>
        <p:txBody>
          <a:bodyPr/>
          <a:lstStyle/>
          <a:p>
            <a:r>
              <a:rPr lang="en-GB" dirty="0"/>
              <a:t>MWB Quiz</a:t>
            </a:r>
          </a:p>
        </p:txBody>
      </p:sp>
      <p:sp>
        <p:nvSpPr>
          <p:cNvPr id="3" name="TextBox 2">
            <a:extLst>
              <a:ext uri="{FF2B5EF4-FFF2-40B4-BE49-F238E27FC236}">
                <a16:creationId xmlns:a16="http://schemas.microsoft.com/office/drawing/2014/main" id="{836A5B1C-C27E-C606-9653-9A9EAF509B4D}"/>
              </a:ext>
            </a:extLst>
          </p:cNvPr>
          <p:cNvSpPr txBox="1"/>
          <p:nvPr/>
        </p:nvSpPr>
        <p:spPr>
          <a:xfrm>
            <a:off x="0" y="1230034"/>
            <a:ext cx="12192000" cy="5262979"/>
          </a:xfrm>
          <a:prstGeom prst="rect">
            <a:avLst/>
          </a:prstGeom>
          <a:noFill/>
        </p:spPr>
        <p:txBody>
          <a:bodyPr wrap="square">
            <a:spAutoFit/>
          </a:bodyPr>
          <a:lstStyle/>
          <a:p>
            <a:pPr marL="514350" indent="-514350">
              <a:buFont typeface="+mj-lt"/>
              <a:buAutoNum type="arabicPeriod"/>
            </a:pPr>
            <a:r>
              <a:rPr lang="en-US" sz="2800" b="1" dirty="0"/>
              <a:t>What do you call the number of protons in an element? </a:t>
            </a:r>
            <a:r>
              <a:rPr lang="en-US" sz="2800" i="1" dirty="0">
                <a:solidFill>
                  <a:schemeClr val="accent6">
                    <a:lumMod val="75000"/>
                  </a:schemeClr>
                </a:solidFill>
              </a:rPr>
              <a:t>Atomic number</a:t>
            </a:r>
          </a:p>
          <a:p>
            <a:pPr marL="514350" indent="-514350">
              <a:buFont typeface="+mj-lt"/>
              <a:buAutoNum type="arabicPeriod"/>
            </a:pPr>
            <a:endParaRPr lang="en-US" sz="2800" dirty="0">
              <a:solidFill>
                <a:schemeClr val="accent6">
                  <a:lumMod val="75000"/>
                </a:schemeClr>
              </a:solidFill>
            </a:endParaRPr>
          </a:p>
          <a:p>
            <a:pPr marL="514350" indent="-514350">
              <a:buFont typeface="+mj-lt"/>
              <a:buAutoNum type="arabicPeriod"/>
            </a:pPr>
            <a:r>
              <a:rPr lang="en-US" sz="2800" b="1" dirty="0"/>
              <a:t>What is the combined number of protons and neutrons in an element?</a:t>
            </a:r>
            <a:br>
              <a:rPr lang="en-US" sz="2800" dirty="0"/>
            </a:br>
            <a:r>
              <a:rPr lang="en-US" sz="2800" i="1" dirty="0">
                <a:solidFill>
                  <a:schemeClr val="accent6">
                    <a:lumMod val="75000"/>
                  </a:schemeClr>
                </a:solidFill>
              </a:rPr>
              <a:t>Mass number</a:t>
            </a:r>
          </a:p>
          <a:p>
            <a:pPr marL="514350" indent="-514350">
              <a:buFont typeface="+mj-lt"/>
              <a:buAutoNum type="arabicPeriod"/>
            </a:pPr>
            <a:endParaRPr lang="en-US" sz="2800" dirty="0">
              <a:solidFill>
                <a:schemeClr val="accent6">
                  <a:lumMod val="75000"/>
                </a:schemeClr>
              </a:solidFill>
            </a:endParaRPr>
          </a:p>
          <a:p>
            <a:pPr marL="514350" indent="-514350">
              <a:buFont typeface="+mj-lt"/>
              <a:buAutoNum type="arabicPeriod"/>
            </a:pPr>
            <a:r>
              <a:rPr lang="en-US" sz="2800" b="1" dirty="0"/>
              <a:t>What is the term for a low concentration of a solution? </a:t>
            </a:r>
            <a:r>
              <a:rPr lang="en-US" sz="2800" i="1" dirty="0">
                <a:solidFill>
                  <a:schemeClr val="accent6">
                    <a:lumMod val="75000"/>
                  </a:schemeClr>
                </a:solidFill>
              </a:rPr>
              <a:t>Dilute</a:t>
            </a:r>
          </a:p>
          <a:p>
            <a:pPr marL="514350" indent="-514350">
              <a:buFont typeface="+mj-lt"/>
              <a:buAutoNum type="arabicPeriod"/>
            </a:pPr>
            <a:endParaRPr lang="en-US" sz="2800" dirty="0">
              <a:solidFill>
                <a:schemeClr val="accent6">
                  <a:lumMod val="75000"/>
                </a:schemeClr>
              </a:solidFill>
            </a:endParaRPr>
          </a:p>
          <a:p>
            <a:pPr marL="514350" indent="-514350">
              <a:buFont typeface="+mj-lt"/>
              <a:buAutoNum type="arabicPeriod"/>
            </a:pPr>
            <a:r>
              <a:rPr lang="en-US" sz="2800" b="1" dirty="0"/>
              <a:t>What is a material consisting of two or more different substances that are not chemically combined? </a:t>
            </a:r>
            <a:r>
              <a:rPr lang="en-US" sz="2800" i="1" dirty="0">
                <a:solidFill>
                  <a:schemeClr val="accent6">
                    <a:lumMod val="75000"/>
                  </a:schemeClr>
                </a:solidFill>
              </a:rPr>
              <a:t>Mixture</a:t>
            </a:r>
          </a:p>
          <a:p>
            <a:pPr marL="514350" indent="-514350">
              <a:buFont typeface="+mj-lt"/>
              <a:buAutoNum type="arabicPeriod"/>
            </a:pPr>
            <a:endParaRPr lang="en-US" sz="2800" dirty="0">
              <a:solidFill>
                <a:schemeClr val="accent6">
                  <a:lumMod val="75000"/>
                </a:schemeClr>
              </a:solidFill>
            </a:endParaRPr>
          </a:p>
          <a:p>
            <a:pPr marL="514350" indent="-514350">
              <a:buFont typeface="+mj-lt"/>
              <a:buAutoNum type="arabicPeriod"/>
            </a:pPr>
            <a:r>
              <a:rPr lang="en-US" sz="2800" b="1" dirty="0"/>
              <a:t>What is the term for a substance that cannot dissolve in solution? </a:t>
            </a:r>
            <a:r>
              <a:rPr lang="en-US" sz="2800" i="1" dirty="0">
                <a:solidFill>
                  <a:schemeClr val="accent6">
                    <a:lumMod val="75000"/>
                  </a:schemeClr>
                </a:solidFill>
              </a:rPr>
              <a:t>Insoluble</a:t>
            </a:r>
            <a:endParaRPr lang="en-US" sz="2800" dirty="0">
              <a:solidFill>
                <a:schemeClr val="accent6">
                  <a:lumMod val="75000"/>
                </a:schemeClr>
              </a:solidFill>
            </a:endParaRPr>
          </a:p>
        </p:txBody>
      </p:sp>
    </p:spTree>
    <p:extLst>
      <p:ext uri="{BB962C8B-B14F-4D97-AF65-F5344CB8AC3E}">
        <p14:creationId xmlns:p14="http://schemas.microsoft.com/office/powerpoint/2010/main" val="103188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a:latin typeface="Century Gothic" panose="020B0502020202020204" pitchFamily="34" charset="0"/>
              </a:rPr>
              <a:t>Recall that relative atomic mass can be written as </a:t>
            </a:r>
            <a:r>
              <a:rPr lang="en-GB" sz="2400" b="1">
                <a:latin typeface="Century Gothic" panose="020B0502020202020204" pitchFamily="34" charset="0"/>
              </a:rPr>
              <a:t>A</a:t>
            </a:r>
            <a:r>
              <a:rPr lang="en-GB" sz="2400" b="1" baseline="-25000">
                <a:latin typeface="Century Gothic" panose="020B0502020202020204" pitchFamily="34" charset="0"/>
              </a:rPr>
              <a:t>r </a:t>
            </a:r>
            <a:r>
              <a:rPr lang="en-GB" sz="2400">
                <a:latin typeface="Century Gothic" panose="020B0502020202020204" pitchFamily="34" charset="0"/>
              </a:rPr>
              <a:t>and relative formula mass can be written as </a:t>
            </a:r>
            <a:r>
              <a:rPr lang="en-GB" sz="2400" b="1">
                <a:latin typeface="Century Gothic" panose="020B0502020202020204" pitchFamily="34" charset="0"/>
              </a:rPr>
              <a:t>M</a:t>
            </a:r>
            <a:r>
              <a:rPr lang="en-GB" sz="2400" b="1" baseline="-25000">
                <a:latin typeface="Century Gothic" panose="020B0502020202020204" pitchFamily="34" charset="0"/>
              </a:rPr>
              <a:t>r.</a:t>
            </a:r>
            <a:endParaRPr lang="en-US" sz="2400">
              <a:latin typeface="Century Gothic" panose="020B0502020202020204" pitchFamily="34" charset="0"/>
            </a:endParaRP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Calculate relative atomic mass and relative formula mass.</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Calculate the percentage by mass of an element in a compound.</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0" y="5755170"/>
            <a:ext cx="450943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conservation of mass</a:t>
            </a:r>
          </a:p>
        </p:txBody>
      </p:sp>
      <p:sp>
        <p:nvSpPr>
          <p:cNvPr id="14" name="Rectangle 13">
            <a:extLst>
              <a:ext uri="{FF2B5EF4-FFF2-40B4-BE49-F238E27FC236}">
                <a16:creationId xmlns:a16="http://schemas.microsoft.com/office/drawing/2014/main" id="{A2C825F2-5973-4048-9A5C-E0A4E794080E}"/>
              </a:ext>
            </a:extLst>
          </p:cNvPr>
          <p:cNvSpPr/>
          <p:nvPr/>
        </p:nvSpPr>
        <p:spPr>
          <a:xfrm>
            <a:off x="6584819" y="5755170"/>
            <a:ext cx="390229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percentage</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891803"/>
            <a:ext cx="436185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relative atomic mass</a:t>
            </a:r>
          </a:p>
        </p:txBody>
      </p:sp>
      <p:sp>
        <p:nvSpPr>
          <p:cNvPr id="11" name="Rectangle 10">
            <a:extLst>
              <a:ext uri="{FF2B5EF4-FFF2-40B4-BE49-F238E27FC236}">
                <a16:creationId xmlns:a16="http://schemas.microsoft.com/office/drawing/2014/main" id="{E884FB05-00B8-2E4B-826B-63C1D729B5A8}"/>
              </a:ext>
            </a:extLst>
          </p:cNvPr>
          <p:cNvSpPr/>
          <p:nvPr/>
        </p:nvSpPr>
        <p:spPr>
          <a:xfrm>
            <a:off x="6412189" y="4891802"/>
            <a:ext cx="436185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relative formula mass</a:t>
            </a:r>
          </a:p>
        </p:txBody>
      </p:sp>
    </p:spTree>
    <p:extLst>
      <p:ext uri="{BB962C8B-B14F-4D97-AF65-F5344CB8AC3E}">
        <p14:creationId xmlns:p14="http://schemas.microsoft.com/office/powerpoint/2010/main" val="2748274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1B080-22B3-D547-982E-DDD5D3049CB2}"/>
              </a:ext>
            </a:extLst>
          </p:cNvPr>
          <p:cNvSpPr>
            <a:spLocks noGrp="1"/>
          </p:cNvSpPr>
          <p:nvPr>
            <p:ph type="title"/>
          </p:nvPr>
        </p:nvSpPr>
        <p:spPr/>
        <p:txBody>
          <a:bodyPr/>
          <a:lstStyle/>
          <a:p>
            <a:r>
              <a:rPr lang="en-GB" dirty="0">
                <a:latin typeface="Century Gothic" panose="020B0502020202020204" pitchFamily="34" charset="0"/>
              </a:rPr>
              <a:t>Percentage by mass</a:t>
            </a:r>
          </a:p>
        </p:txBody>
      </p:sp>
      <p:sp>
        <p:nvSpPr>
          <p:cNvPr id="3" name="TextBox 2">
            <a:extLst>
              <a:ext uri="{FF2B5EF4-FFF2-40B4-BE49-F238E27FC236}">
                <a16:creationId xmlns:a16="http://schemas.microsoft.com/office/drawing/2014/main" id="{A145CEB3-D74D-5847-B210-3C3FBAA90962}"/>
              </a:ext>
            </a:extLst>
          </p:cNvPr>
          <p:cNvSpPr txBox="1"/>
          <p:nvPr/>
        </p:nvSpPr>
        <p:spPr>
          <a:xfrm>
            <a:off x="444453" y="914400"/>
            <a:ext cx="7251747" cy="2308324"/>
          </a:xfrm>
          <a:prstGeom prst="rect">
            <a:avLst/>
          </a:prstGeom>
          <a:noFill/>
        </p:spPr>
        <p:txBody>
          <a:bodyPr wrap="square" rtlCol="0">
            <a:spAutoFit/>
          </a:bodyPr>
          <a:lstStyle/>
          <a:p>
            <a:r>
              <a:rPr lang="en-GB" sz="2400">
                <a:latin typeface="Century Gothic" panose="020B0502020202020204" pitchFamily="34" charset="0"/>
              </a:rPr>
              <a:t>Water has the chemical formula H</a:t>
            </a:r>
            <a:r>
              <a:rPr lang="en-GB" sz="2400" baseline="-25000">
                <a:latin typeface="Century Gothic" panose="020B0502020202020204" pitchFamily="34" charset="0"/>
              </a:rPr>
              <a:t>2</a:t>
            </a:r>
            <a:r>
              <a:rPr lang="en-GB" sz="2400">
                <a:latin typeface="Century Gothic" panose="020B0502020202020204" pitchFamily="34" charset="0"/>
              </a:rPr>
              <a:t>O.</a:t>
            </a:r>
          </a:p>
          <a:p>
            <a:endParaRPr lang="en-GB" sz="2400">
              <a:latin typeface="Century Gothic" panose="020B0502020202020204" pitchFamily="34" charset="0"/>
            </a:endParaRPr>
          </a:p>
          <a:p>
            <a:r>
              <a:rPr lang="en-GB" sz="2400">
                <a:latin typeface="Century Gothic" panose="020B0502020202020204" pitchFamily="34" charset="0"/>
              </a:rPr>
              <a:t>Think about the mass of a water molecule. </a:t>
            </a:r>
          </a:p>
          <a:p>
            <a:endParaRPr lang="en-GB" sz="2400">
              <a:latin typeface="Century Gothic" panose="020B0502020202020204" pitchFamily="34" charset="0"/>
            </a:endParaRPr>
          </a:p>
          <a:p>
            <a:r>
              <a:rPr lang="en-GB" sz="2400">
                <a:latin typeface="Century Gothic" panose="020B0502020202020204" pitchFamily="34" charset="0"/>
              </a:rPr>
              <a:t>What </a:t>
            </a:r>
            <a:r>
              <a:rPr lang="en-GB" sz="2400" b="1">
                <a:latin typeface="Century Gothic" panose="020B0502020202020204" pitchFamily="34" charset="0"/>
              </a:rPr>
              <a:t>percentage</a:t>
            </a:r>
            <a:r>
              <a:rPr lang="en-GB" sz="2400">
                <a:latin typeface="Century Gothic" panose="020B0502020202020204" pitchFamily="34" charset="0"/>
              </a:rPr>
              <a:t> of that mass do you think comes from hydrogen?</a:t>
            </a:r>
          </a:p>
        </p:txBody>
      </p:sp>
      <p:pic>
        <p:nvPicPr>
          <p:cNvPr id="7" name="Picture 6" descr="A glass of water&#10;&#10;Description automatically generated with low confidence">
            <a:extLst>
              <a:ext uri="{FF2B5EF4-FFF2-40B4-BE49-F238E27FC236}">
                <a16:creationId xmlns:a16="http://schemas.microsoft.com/office/drawing/2014/main" id="{281AE72D-5A6E-2446-8C96-E9D18C394A07}"/>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7631608" y="3784600"/>
            <a:ext cx="2590800" cy="3073400"/>
          </a:xfrm>
          <a:prstGeom prst="rect">
            <a:avLst/>
          </a:prstGeom>
        </p:spPr>
      </p:pic>
      <p:grpSp>
        <p:nvGrpSpPr>
          <p:cNvPr id="20" name="Group 19">
            <a:extLst>
              <a:ext uri="{FF2B5EF4-FFF2-40B4-BE49-F238E27FC236}">
                <a16:creationId xmlns:a16="http://schemas.microsoft.com/office/drawing/2014/main" id="{ACB1E370-96B0-9343-B441-54EDF2858B9C}"/>
              </a:ext>
            </a:extLst>
          </p:cNvPr>
          <p:cNvGrpSpPr/>
          <p:nvPr/>
        </p:nvGrpSpPr>
        <p:grpSpPr>
          <a:xfrm>
            <a:off x="8039100" y="24675"/>
            <a:ext cx="3409950" cy="4071075"/>
            <a:chOff x="8039100" y="24675"/>
            <a:chExt cx="3409950" cy="4071075"/>
          </a:xfrm>
        </p:grpSpPr>
        <p:sp>
          <p:nvSpPr>
            <p:cNvPr id="11" name="Oval 10">
              <a:extLst>
                <a:ext uri="{FF2B5EF4-FFF2-40B4-BE49-F238E27FC236}">
                  <a16:creationId xmlns:a16="http://schemas.microsoft.com/office/drawing/2014/main" id="{5B565F62-10A8-9748-8C32-8C9105DE1B18}"/>
                </a:ext>
              </a:extLst>
            </p:cNvPr>
            <p:cNvSpPr/>
            <p:nvPr/>
          </p:nvSpPr>
          <p:spPr>
            <a:xfrm>
              <a:off x="8039100" y="24675"/>
              <a:ext cx="3409950" cy="3424600"/>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3B38CF49-8F80-6342-8A74-0AE6CF9D588D}"/>
                </a:ext>
              </a:extLst>
            </p:cNvPr>
            <p:cNvSpPr/>
            <p:nvPr/>
          </p:nvSpPr>
          <p:spPr>
            <a:xfrm rot="280711">
              <a:off x="8409209" y="3071350"/>
              <a:ext cx="2457450" cy="495300"/>
            </a:xfrm>
            <a:prstGeom prst="rect">
              <a:avLst/>
            </a:prstGeom>
            <a:solidFill>
              <a:srgbClr val="EDF1F9"/>
            </a:solidFill>
            <a:ln>
              <a:solidFill>
                <a:srgbClr val="EDF1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1EC94D42-0BDF-764E-933D-9DD104B5F2F8}"/>
                </a:ext>
              </a:extLst>
            </p:cNvPr>
            <p:cNvCxnSpPr>
              <a:endCxn id="11" idx="5"/>
            </p:cNvCxnSpPr>
            <p:nvPr/>
          </p:nvCxnSpPr>
          <p:spPr>
            <a:xfrm flipV="1">
              <a:off x="9504584" y="2947754"/>
              <a:ext cx="1445090" cy="114799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7530D8-42A4-7D49-AAE4-7D0B4220B645}"/>
                </a:ext>
              </a:extLst>
            </p:cNvPr>
            <p:cNvCxnSpPr>
              <a:cxnSpLocks/>
              <a:endCxn id="11" idx="3"/>
            </p:cNvCxnSpPr>
            <p:nvPr/>
          </p:nvCxnSpPr>
          <p:spPr>
            <a:xfrm flipH="1" flipV="1">
              <a:off x="8538476" y="2947754"/>
              <a:ext cx="966108" cy="114799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4379080D-6392-E04A-A45D-2482AFAB1771}"/>
              </a:ext>
            </a:extLst>
          </p:cNvPr>
          <p:cNvGrpSpPr/>
          <p:nvPr/>
        </p:nvGrpSpPr>
        <p:grpSpPr>
          <a:xfrm>
            <a:off x="8710364" y="717876"/>
            <a:ext cx="1879185" cy="2550749"/>
            <a:chOff x="8746223" y="461600"/>
            <a:chExt cx="1879185" cy="2550749"/>
          </a:xfrm>
        </p:grpSpPr>
        <p:pic>
          <p:nvPicPr>
            <p:cNvPr id="5" name="Picture 4" descr="A picture containing maraca&#10;&#10;Description automatically generated">
              <a:extLst>
                <a:ext uri="{FF2B5EF4-FFF2-40B4-BE49-F238E27FC236}">
                  <a16:creationId xmlns:a16="http://schemas.microsoft.com/office/drawing/2014/main" id="{A39279C0-3479-D840-A353-FF1C3B46F89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46223" y="461600"/>
              <a:ext cx="1879185" cy="2550749"/>
            </a:xfrm>
            <a:prstGeom prst="rect">
              <a:avLst/>
            </a:prstGeom>
          </p:spPr>
        </p:pic>
        <p:sp>
          <p:nvSpPr>
            <p:cNvPr id="8" name="TextBox 7">
              <a:extLst>
                <a:ext uri="{FF2B5EF4-FFF2-40B4-BE49-F238E27FC236}">
                  <a16:creationId xmlns:a16="http://schemas.microsoft.com/office/drawing/2014/main" id="{0CF14FC6-3F31-B141-B2E2-8D979DDC92D9}"/>
                </a:ext>
              </a:extLst>
            </p:cNvPr>
            <p:cNvSpPr txBox="1"/>
            <p:nvPr/>
          </p:nvSpPr>
          <p:spPr>
            <a:xfrm>
              <a:off x="8819472" y="461601"/>
              <a:ext cx="394660" cy="461665"/>
            </a:xfrm>
            <a:prstGeom prst="rect">
              <a:avLst/>
            </a:prstGeom>
            <a:noFill/>
          </p:spPr>
          <p:txBody>
            <a:bodyPr wrap="none" rtlCol="0">
              <a:spAutoFit/>
            </a:bodyPr>
            <a:lstStyle/>
            <a:p>
              <a:r>
                <a:rPr lang="en-GB" sz="2400" b="1">
                  <a:latin typeface="Century Gothic" panose="020B0502020202020204" pitchFamily="34" charset="0"/>
                </a:rPr>
                <a:t>H</a:t>
              </a:r>
            </a:p>
          </p:txBody>
        </p:sp>
        <p:sp>
          <p:nvSpPr>
            <p:cNvPr id="9" name="TextBox 8">
              <a:extLst>
                <a:ext uri="{FF2B5EF4-FFF2-40B4-BE49-F238E27FC236}">
                  <a16:creationId xmlns:a16="http://schemas.microsoft.com/office/drawing/2014/main" id="{B167B686-B94A-9E45-9D2A-9633904833E4}"/>
                </a:ext>
              </a:extLst>
            </p:cNvPr>
            <p:cNvSpPr txBox="1"/>
            <p:nvPr/>
          </p:nvSpPr>
          <p:spPr>
            <a:xfrm>
              <a:off x="9504584" y="2486977"/>
              <a:ext cx="394660" cy="461665"/>
            </a:xfrm>
            <a:prstGeom prst="rect">
              <a:avLst/>
            </a:prstGeom>
            <a:noFill/>
          </p:spPr>
          <p:txBody>
            <a:bodyPr wrap="none" rtlCol="0">
              <a:spAutoFit/>
            </a:bodyPr>
            <a:lstStyle/>
            <a:p>
              <a:r>
                <a:rPr lang="en-GB" sz="2400" b="1">
                  <a:latin typeface="Century Gothic" panose="020B0502020202020204" pitchFamily="34" charset="0"/>
                </a:rPr>
                <a:t>H</a:t>
              </a:r>
            </a:p>
          </p:txBody>
        </p:sp>
        <p:sp>
          <p:nvSpPr>
            <p:cNvPr id="10" name="TextBox 9">
              <a:extLst>
                <a:ext uri="{FF2B5EF4-FFF2-40B4-BE49-F238E27FC236}">
                  <a16:creationId xmlns:a16="http://schemas.microsoft.com/office/drawing/2014/main" id="{77A7A83C-9D73-FE43-8B22-85982C4B4C83}"/>
                </a:ext>
              </a:extLst>
            </p:cNvPr>
            <p:cNvSpPr txBox="1"/>
            <p:nvPr/>
          </p:nvSpPr>
          <p:spPr>
            <a:xfrm>
              <a:off x="9948878" y="1242585"/>
              <a:ext cx="442750" cy="461665"/>
            </a:xfrm>
            <a:prstGeom prst="rect">
              <a:avLst/>
            </a:prstGeom>
            <a:noFill/>
          </p:spPr>
          <p:txBody>
            <a:bodyPr wrap="none" rtlCol="0">
              <a:spAutoFit/>
            </a:bodyPr>
            <a:lstStyle/>
            <a:p>
              <a:r>
                <a:rPr lang="en-GB" sz="2400" b="1">
                  <a:latin typeface="Century Gothic" panose="020B0502020202020204" pitchFamily="34" charset="0"/>
                </a:rPr>
                <a:t>O</a:t>
              </a:r>
            </a:p>
          </p:txBody>
        </p:sp>
      </p:grpSp>
    </p:spTree>
    <p:extLst>
      <p:ext uri="{BB962C8B-B14F-4D97-AF65-F5344CB8AC3E}">
        <p14:creationId xmlns:p14="http://schemas.microsoft.com/office/powerpoint/2010/main" val="1885218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Century Gothic" panose="020B0502020202020204" pitchFamily="34" charset="0"/>
              </a:rPr>
              <a:t>Percentage by mass</a:t>
            </a:r>
          </a:p>
        </p:txBody>
      </p:sp>
      <p:sp>
        <p:nvSpPr>
          <p:cNvPr id="3" name="Content Placeholder 2"/>
          <p:cNvSpPr>
            <a:spLocks noGrp="1"/>
          </p:cNvSpPr>
          <p:nvPr>
            <p:ph idx="4294967295"/>
          </p:nvPr>
        </p:nvSpPr>
        <p:spPr>
          <a:xfrm>
            <a:off x="340240" y="927100"/>
            <a:ext cx="10821988" cy="757238"/>
          </a:xfrm>
          <a:solidFill>
            <a:schemeClr val="accent1">
              <a:lumMod val="40000"/>
              <a:lumOff val="60000"/>
            </a:schemeClr>
          </a:solidFill>
        </p:spPr>
        <p:txBody>
          <a:bodyPr wrap="square">
            <a:spAutoFit/>
          </a:bodyPr>
          <a:lstStyle/>
          <a:p>
            <a:pPr marL="0" indent="0">
              <a:buClr>
                <a:schemeClr val="dk1"/>
              </a:buClr>
              <a:buSzPts val="2400"/>
              <a:buNone/>
            </a:pPr>
            <a:r>
              <a:rPr lang="en-GB" sz="2400" b="1" dirty="0">
                <a:solidFill>
                  <a:schemeClr val="dk1"/>
                </a:solidFill>
                <a:latin typeface="Century Gothic" panose="020B0502020202020204" pitchFamily="34" charset="0"/>
              </a:rPr>
              <a:t>Percentage by mass </a:t>
            </a:r>
            <a:r>
              <a:rPr lang="en-GB" sz="2400" dirty="0">
                <a:solidFill>
                  <a:schemeClr val="dk1"/>
                </a:solidFill>
                <a:latin typeface="Century Gothic" panose="020B0502020202020204" pitchFamily="34" charset="0"/>
              </a:rPr>
              <a:t>is used to calculate the percentage by mass of an </a:t>
            </a:r>
            <a:r>
              <a:rPr lang="en-GB" sz="2400" b="1" dirty="0">
                <a:solidFill>
                  <a:schemeClr val="dk1"/>
                </a:solidFill>
                <a:latin typeface="Century Gothic" panose="020B0502020202020204" pitchFamily="34" charset="0"/>
              </a:rPr>
              <a:t>element</a:t>
            </a:r>
            <a:r>
              <a:rPr lang="en-GB" sz="2400" dirty="0">
                <a:solidFill>
                  <a:schemeClr val="dk1"/>
                </a:solidFill>
                <a:latin typeface="Century Gothic" panose="020B0502020202020204" pitchFamily="34" charset="0"/>
              </a:rPr>
              <a:t> within a </a:t>
            </a:r>
            <a:r>
              <a:rPr lang="en-GB" sz="2400" b="1" dirty="0">
                <a:solidFill>
                  <a:schemeClr val="dk1"/>
                </a:solidFill>
                <a:latin typeface="Century Gothic" panose="020B0502020202020204" pitchFamily="34" charset="0"/>
              </a:rPr>
              <a:t>compound</a:t>
            </a:r>
          </a:p>
        </p:txBody>
      </p:sp>
      <p:sp>
        <p:nvSpPr>
          <p:cNvPr id="20" name="Rectangle 19">
            <a:extLst>
              <a:ext uri="{FF2B5EF4-FFF2-40B4-BE49-F238E27FC236}">
                <a16:creationId xmlns:a16="http://schemas.microsoft.com/office/drawing/2014/main" id="{AA291AD1-F492-4FDE-BFED-4939B5221637}"/>
              </a:ext>
            </a:extLst>
          </p:cNvPr>
          <p:cNvSpPr/>
          <p:nvPr/>
        </p:nvSpPr>
        <p:spPr>
          <a:xfrm>
            <a:off x="302933" y="3429000"/>
            <a:ext cx="6792008" cy="830997"/>
          </a:xfrm>
          <a:prstGeom prst="rect">
            <a:avLst/>
          </a:prstGeom>
        </p:spPr>
        <p:txBody>
          <a:bodyPr wrap="square">
            <a:spAutoFit/>
          </a:bodyPr>
          <a:lstStyle/>
          <a:p>
            <a:r>
              <a:rPr lang="en-GB" sz="2400" b="1">
                <a:latin typeface="Century Gothic" panose="020B0502020202020204" pitchFamily="34" charset="0"/>
              </a:rPr>
              <a:t>What is the Percentage by mass of hydrogen in water (H</a:t>
            </a:r>
            <a:r>
              <a:rPr lang="en-GB" sz="2400" b="1" baseline="-25000">
                <a:latin typeface="Century Gothic" panose="020B0502020202020204" pitchFamily="34" charset="0"/>
              </a:rPr>
              <a:t>2</a:t>
            </a:r>
            <a:r>
              <a:rPr lang="en-GB" sz="2400" b="1">
                <a:latin typeface="Century Gothic" panose="020B0502020202020204" pitchFamily="34" charset="0"/>
              </a:rPr>
              <a:t>O)?</a:t>
            </a:r>
          </a:p>
        </p:txBody>
      </p:sp>
      <p:sp>
        <p:nvSpPr>
          <p:cNvPr id="10" name="Rectangle 9">
            <a:extLst>
              <a:ext uri="{FF2B5EF4-FFF2-40B4-BE49-F238E27FC236}">
                <a16:creationId xmlns:a16="http://schemas.microsoft.com/office/drawing/2014/main" id="{16EECD1E-FF27-6B46-A48D-2BF0CD186686}"/>
              </a:ext>
            </a:extLst>
          </p:cNvPr>
          <p:cNvSpPr/>
          <p:nvPr/>
        </p:nvSpPr>
        <p:spPr>
          <a:xfrm>
            <a:off x="7371764" y="3572933"/>
            <a:ext cx="3989499" cy="3057258"/>
          </a:xfrm>
          <a:prstGeom prst="rect">
            <a:avLst/>
          </a:prstGeom>
          <a:solidFill>
            <a:srgbClr val="A6CFD6"/>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GB" sz="2000" b="1">
                <a:solidFill>
                  <a:schemeClr val="tx1"/>
                </a:solidFill>
                <a:latin typeface="Century Gothic" panose="020B0502020202020204" pitchFamily="34" charset="0"/>
              </a:rPr>
              <a:t>Steps:</a:t>
            </a:r>
            <a:endParaRPr lang="en-GB" sz="2000">
              <a:solidFill>
                <a:schemeClr val="tx1"/>
              </a:solidFill>
              <a:latin typeface="Century Gothic" panose="020B0502020202020204" pitchFamily="34" charset="0"/>
            </a:endParaRPr>
          </a:p>
          <a:p>
            <a:r>
              <a:rPr lang="en-GB" sz="2000">
                <a:solidFill>
                  <a:schemeClr val="tx1"/>
                </a:solidFill>
                <a:latin typeface="Century Gothic" panose="020B0502020202020204" pitchFamily="34" charset="0"/>
              </a:rPr>
              <a:t>1. Find the </a:t>
            </a:r>
            <a:r>
              <a:rPr lang="en-GB" sz="2000" b="1">
                <a:solidFill>
                  <a:schemeClr val="tx1"/>
                </a:solidFill>
                <a:latin typeface="Century Gothic" panose="020B0502020202020204" pitchFamily="34" charset="0"/>
              </a:rPr>
              <a:t>A</a:t>
            </a:r>
            <a:r>
              <a:rPr lang="en-GB" sz="2000" b="1" baseline="-25000">
                <a:solidFill>
                  <a:schemeClr val="tx1"/>
                </a:solidFill>
                <a:latin typeface="Century Gothic" panose="020B0502020202020204" pitchFamily="34" charset="0"/>
              </a:rPr>
              <a:t>r</a:t>
            </a:r>
            <a:r>
              <a:rPr lang="en-GB" sz="2000">
                <a:solidFill>
                  <a:schemeClr val="tx1"/>
                </a:solidFill>
                <a:latin typeface="Century Gothic" panose="020B0502020202020204" pitchFamily="34" charset="0"/>
              </a:rPr>
              <a:t> and count the </a:t>
            </a:r>
            <a:r>
              <a:rPr lang="en-GB" sz="2000" b="1">
                <a:solidFill>
                  <a:schemeClr val="tx1"/>
                </a:solidFill>
                <a:latin typeface="Century Gothic" panose="020B0502020202020204" pitchFamily="34" charset="0"/>
              </a:rPr>
              <a:t>number of each type of atom</a:t>
            </a:r>
            <a:r>
              <a:rPr lang="en-GB" sz="2000">
                <a:solidFill>
                  <a:schemeClr val="tx1"/>
                </a:solidFill>
                <a:latin typeface="Century Gothic" panose="020B0502020202020204" pitchFamily="34" charset="0"/>
              </a:rPr>
              <a:t>.</a:t>
            </a:r>
            <a:endParaRPr lang="en-GB" sz="2000" b="1">
              <a:solidFill>
                <a:schemeClr val="tx1"/>
              </a:solidFill>
              <a:latin typeface="Century Gothic" panose="020B0502020202020204" pitchFamily="34" charset="0"/>
            </a:endParaRPr>
          </a:p>
        </p:txBody>
      </p:sp>
      <p:sp>
        <p:nvSpPr>
          <p:cNvPr id="14" name="Rectangle 13">
            <a:extLst>
              <a:ext uri="{FF2B5EF4-FFF2-40B4-BE49-F238E27FC236}">
                <a16:creationId xmlns:a16="http://schemas.microsoft.com/office/drawing/2014/main" id="{487ACD9B-1B99-7B49-AE44-AD034D15CEE3}"/>
              </a:ext>
            </a:extLst>
          </p:cNvPr>
          <p:cNvSpPr/>
          <p:nvPr/>
        </p:nvSpPr>
        <p:spPr>
          <a:xfrm>
            <a:off x="7411520" y="4485487"/>
            <a:ext cx="3989500" cy="400110"/>
          </a:xfrm>
          <a:prstGeom prst="rect">
            <a:avLst/>
          </a:prstGeom>
        </p:spPr>
        <p:txBody>
          <a:bodyPr wrap="square">
            <a:spAutoFit/>
          </a:bodyPr>
          <a:lstStyle/>
          <a:p>
            <a:r>
              <a:rPr lang="en-GB" sz="2000">
                <a:latin typeface="Century Gothic" panose="020B0502020202020204" pitchFamily="34" charset="0"/>
              </a:rPr>
              <a:t>2. Find the </a:t>
            </a:r>
            <a:r>
              <a:rPr lang="en-GB" sz="2000" b="1">
                <a:latin typeface="Century Gothic" panose="020B0502020202020204" pitchFamily="34" charset="0"/>
              </a:rPr>
              <a:t>M</a:t>
            </a:r>
            <a:r>
              <a:rPr lang="en-GB" sz="2000" b="1" baseline="-25000">
                <a:latin typeface="Century Gothic" panose="020B0502020202020204" pitchFamily="34" charset="0"/>
              </a:rPr>
              <a:t>r</a:t>
            </a:r>
            <a:endParaRPr lang="en-GB" sz="2000" b="1">
              <a:latin typeface="Century Gothic" panose="020B0502020202020204" pitchFamily="34" charset="0"/>
            </a:endParaRPr>
          </a:p>
        </p:txBody>
      </p:sp>
      <p:sp>
        <p:nvSpPr>
          <p:cNvPr id="15" name="Rectangle 14">
            <a:extLst>
              <a:ext uri="{FF2B5EF4-FFF2-40B4-BE49-F238E27FC236}">
                <a16:creationId xmlns:a16="http://schemas.microsoft.com/office/drawing/2014/main" id="{909CC418-EB05-7F48-9B07-EF8900E6770D}"/>
              </a:ext>
            </a:extLst>
          </p:cNvPr>
          <p:cNvSpPr/>
          <p:nvPr/>
        </p:nvSpPr>
        <p:spPr>
          <a:xfrm>
            <a:off x="7411520" y="4885597"/>
            <a:ext cx="3929864" cy="1323439"/>
          </a:xfrm>
          <a:prstGeom prst="rect">
            <a:avLst/>
          </a:prstGeom>
        </p:spPr>
        <p:txBody>
          <a:bodyPr wrap="square">
            <a:spAutoFit/>
          </a:bodyPr>
          <a:lstStyle/>
          <a:p>
            <a:r>
              <a:rPr lang="en-GB" sz="2000">
                <a:latin typeface="Century Gothic" panose="020B0502020202020204" pitchFamily="34" charset="0"/>
              </a:rPr>
              <a:t>3. </a:t>
            </a:r>
            <a:r>
              <a:rPr lang="en-GB" sz="2000" b="1">
                <a:latin typeface="Century Gothic" panose="020B0502020202020204" pitchFamily="34" charset="0"/>
              </a:rPr>
              <a:t>Divide</a:t>
            </a:r>
            <a:r>
              <a:rPr lang="en-GB" sz="2000">
                <a:latin typeface="Century Gothic" panose="020B0502020202020204" pitchFamily="34" charset="0"/>
              </a:rPr>
              <a:t> the </a:t>
            </a:r>
            <a:r>
              <a:rPr lang="en-GB" sz="2000" b="1">
                <a:latin typeface="Century Gothic" panose="020B0502020202020204" pitchFamily="34" charset="0"/>
              </a:rPr>
              <a:t>sum of the relative atomic masses </a:t>
            </a:r>
            <a:r>
              <a:rPr lang="en-GB" sz="2000">
                <a:latin typeface="Century Gothic" panose="020B0502020202020204" pitchFamily="34" charset="0"/>
              </a:rPr>
              <a:t>of all atoms you are investigating </a:t>
            </a:r>
            <a:r>
              <a:rPr lang="en-GB" sz="2000" b="1">
                <a:latin typeface="Century Gothic" panose="020B0502020202020204" pitchFamily="34" charset="0"/>
              </a:rPr>
              <a:t>by the relative formula mass</a:t>
            </a:r>
          </a:p>
        </p:txBody>
      </p:sp>
      <p:sp>
        <p:nvSpPr>
          <p:cNvPr id="16" name="Rectangle 15">
            <a:extLst>
              <a:ext uri="{FF2B5EF4-FFF2-40B4-BE49-F238E27FC236}">
                <a16:creationId xmlns:a16="http://schemas.microsoft.com/office/drawing/2014/main" id="{BFBCC290-2141-7B4C-8EA8-6DEEA7093570}"/>
              </a:ext>
            </a:extLst>
          </p:cNvPr>
          <p:cNvSpPr/>
          <p:nvPr/>
        </p:nvSpPr>
        <p:spPr>
          <a:xfrm>
            <a:off x="7411520" y="6163045"/>
            <a:ext cx="3870230" cy="400110"/>
          </a:xfrm>
          <a:prstGeom prst="rect">
            <a:avLst/>
          </a:prstGeom>
        </p:spPr>
        <p:txBody>
          <a:bodyPr wrap="square">
            <a:spAutoFit/>
          </a:bodyPr>
          <a:lstStyle/>
          <a:p>
            <a:r>
              <a:rPr lang="en-GB" sz="2000">
                <a:latin typeface="Century Gothic" panose="020B0502020202020204" pitchFamily="34" charset="0"/>
              </a:rPr>
              <a:t>4. </a:t>
            </a:r>
            <a:r>
              <a:rPr lang="en-GB" sz="2000" b="1">
                <a:latin typeface="Century Gothic" panose="020B0502020202020204" pitchFamily="34" charset="0"/>
              </a:rPr>
              <a:t>Multiply by 100</a:t>
            </a:r>
            <a:endParaRPr lang="en-GB" sz="200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6339223-805E-D64E-ABEF-20D4DEC50971}"/>
                  </a:ext>
                </a:extLst>
              </p:cNvPr>
              <p:cNvSpPr txBox="1"/>
              <p:nvPr/>
            </p:nvSpPr>
            <p:spPr>
              <a:xfrm>
                <a:off x="1686170" y="2067687"/>
                <a:ext cx="8081315" cy="675378"/>
              </a:xfrm>
              <a:prstGeom prst="rect">
                <a:avLst/>
              </a:prstGeom>
              <a:noFill/>
            </p:spPr>
            <p:txBody>
              <a:bodyPr wrap="none" lIns="0" tIns="0" rIns="0" bIns="0" rtlCol="0">
                <a:spAutoFit/>
              </a:bodyPr>
              <a:lstStyle/>
              <a:p>
                <a14:m>
                  <m:oMath xmlns:m="http://schemas.openxmlformats.org/officeDocument/2006/math">
                    <m:r>
                      <a:rPr lang="en-GB" sz="2800" b="0" i="1" smtClean="0">
                        <a:latin typeface="Cambria Math" panose="02040503050406030204" pitchFamily="18" charset="0"/>
                      </a:rPr>
                      <m:t>% </m:t>
                    </m:r>
                    <m:r>
                      <a:rPr lang="en-GB" sz="2800" b="0" i="1" smtClean="0">
                        <a:latin typeface="Cambria Math" panose="02040503050406030204" pitchFamily="18" charset="0"/>
                      </a:rPr>
                      <m:t>𝑏𝑦</m:t>
                    </m:r>
                    <m:r>
                      <a:rPr lang="en-GB" sz="2800" b="0" i="1" smtClean="0">
                        <a:latin typeface="Cambria Math" panose="02040503050406030204" pitchFamily="18" charset="0"/>
                      </a:rPr>
                      <m:t> </m:t>
                    </m:r>
                    <m:r>
                      <a:rPr lang="en-GB" sz="2800" b="0" i="1" smtClean="0">
                        <a:latin typeface="Cambria Math" panose="02040503050406030204" pitchFamily="18" charset="0"/>
                      </a:rPr>
                      <m:t>𝑚𝑎𝑠𝑠</m:t>
                    </m:r>
                    <m:r>
                      <a:rPr lang="en-GB" sz="2800" b="0" i="1" smtClean="0">
                        <a:latin typeface="Cambria Math" panose="02040503050406030204" pitchFamily="18" charset="0"/>
                      </a:rPr>
                      <m:t>= </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𝐴</m:t>
                        </m:r>
                        <m:r>
                          <a:rPr lang="en-GB" sz="2800" b="0" i="1" baseline="-25000" smtClean="0">
                            <a:latin typeface="Cambria Math" panose="02040503050406030204" pitchFamily="18" charset="0"/>
                          </a:rPr>
                          <m:t>𝑟</m:t>
                        </m:r>
                        <m:r>
                          <a:rPr lang="en-GB" sz="2800" b="0" i="1" smtClean="0">
                            <a:latin typeface="Cambria Math" panose="02040503050406030204" pitchFamily="18" charset="0"/>
                          </a:rPr>
                          <m:t> </m:t>
                        </m:r>
                        <m:r>
                          <a:rPr lang="en-GB" sz="2800" b="0" i="1" smtClean="0">
                            <a:latin typeface="Cambria Math" panose="02040503050406030204" pitchFamily="18" charset="0"/>
                          </a:rPr>
                          <m:t>𝑥</m:t>
                        </m:r>
                        <m:r>
                          <a:rPr lang="en-GB" sz="2800" b="0" i="1" smtClean="0">
                            <a:latin typeface="Cambria Math" panose="02040503050406030204" pitchFamily="18" charset="0"/>
                          </a:rPr>
                          <m:t> </m:t>
                        </m:r>
                        <m:r>
                          <a:rPr lang="en-GB" sz="2800" b="0" i="1" smtClean="0">
                            <a:latin typeface="Cambria Math" panose="02040503050406030204" pitchFamily="18" charset="0"/>
                          </a:rPr>
                          <m:t>𝑛𝑢𝑚𝑏𝑒𝑟</m:t>
                        </m:r>
                        <m:r>
                          <a:rPr lang="en-GB" sz="2800" b="0" i="1" smtClean="0">
                            <a:latin typeface="Cambria Math" panose="02040503050406030204" pitchFamily="18" charset="0"/>
                          </a:rPr>
                          <m:t> </m:t>
                        </m:r>
                        <m:r>
                          <a:rPr lang="en-GB" sz="2800" b="0" i="1" smtClean="0">
                            <a:latin typeface="Cambria Math" panose="02040503050406030204" pitchFamily="18" charset="0"/>
                          </a:rPr>
                          <m:t>𝑜𝑓</m:t>
                        </m:r>
                        <m:r>
                          <a:rPr lang="en-GB" sz="2800" b="0" i="1" smtClean="0">
                            <a:latin typeface="Cambria Math" panose="02040503050406030204" pitchFamily="18" charset="0"/>
                          </a:rPr>
                          <m:t> </m:t>
                        </m:r>
                        <m:r>
                          <a:rPr lang="en-GB" sz="2800" b="0" i="1" smtClean="0">
                            <a:latin typeface="Cambria Math" panose="02040503050406030204" pitchFamily="18" charset="0"/>
                          </a:rPr>
                          <m:t>𝑎𝑡𝑜𝑚𝑠</m:t>
                        </m:r>
                        <m:r>
                          <a:rPr lang="en-GB" sz="2800" b="0" i="1" smtClean="0">
                            <a:latin typeface="Cambria Math" panose="02040503050406030204" pitchFamily="18" charset="0"/>
                          </a:rPr>
                          <m:t> </m:t>
                        </m:r>
                        <m:r>
                          <a:rPr lang="en-GB" sz="2800" b="0" i="1" smtClean="0">
                            <a:latin typeface="Cambria Math" panose="02040503050406030204" pitchFamily="18" charset="0"/>
                          </a:rPr>
                          <m:t>𝑖𝑛</m:t>
                        </m:r>
                        <m:r>
                          <a:rPr lang="en-GB" sz="2800" b="0" i="1" smtClean="0">
                            <a:latin typeface="Cambria Math" panose="02040503050406030204" pitchFamily="18" charset="0"/>
                          </a:rPr>
                          <m:t> </m:t>
                        </m:r>
                        <m:r>
                          <a:rPr lang="en-GB" sz="2800" b="0" i="1" smtClean="0">
                            <a:latin typeface="Cambria Math" panose="02040503050406030204" pitchFamily="18" charset="0"/>
                          </a:rPr>
                          <m:t>𝑎</m:t>
                        </m:r>
                        <m:r>
                          <a:rPr lang="en-GB" sz="2800" b="0" i="1" smtClean="0">
                            <a:latin typeface="Cambria Math" panose="02040503050406030204" pitchFamily="18" charset="0"/>
                          </a:rPr>
                          <m:t> </m:t>
                        </m:r>
                        <m:r>
                          <a:rPr lang="en-GB" sz="2800" b="0" i="1" smtClean="0">
                            <a:latin typeface="Cambria Math" panose="02040503050406030204" pitchFamily="18" charset="0"/>
                          </a:rPr>
                          <m:t>𝑐𝑜𝑚𝑝𝑜𝑢𝑛𝑑</m:t>
                        </m:r>
                      </m:num>
                      <m:den>
                        <m:r>
                          <a:rPr lang="en-GB" sz="2800" b="0" i="1" smtClean="0">
                            <a:latin typeface="Cambria Math" panose="02040503050406030204" pitchFamily="18" charset="0"/>
                          </a:rPr>
                          <m:t>𝑀</m:t>
                        </m:r>
                        <m:r>
                          <a:rPr lang="en-GB" sz="2800" b="0" i="1" baseline="-25000" smtClean="0">
                            <a:latin typeface="Cambria Math" panose="02040503050406030204" pitchFamily="18" charset="0"/>
                          </a:rPr>
                          <m:t>𝑟</m:t>
                        </m:r>
                        <m:r>
                          <a:rPr lang="en-GB" sz="2800" b="0" i="1" smtClean="0">
                            <a:latin typeface="Cambria Math" panose="02040503050406030204" pitchFamily="18" charset="0"/>
                          </a:rPr>
                          <m:t> </m:t>
                        </m:r>
                        <m:r>
                          <a:rPr lang="en-GB" sz="2800" b="0" i="1" smtClean="0">
                            <a:latin typeface="Cambria Math" panose="02040503050406030204" pitchFamily="18" charset="0"/>
                          </a:rPr>
                          <m:t>𝑜𝑓</m:t>
                        </m:r>
                        <m:r>
                          <a:rPr lang="en-GB" sz="2800" b="0" i="1" smtClean="0">
                            <a:latin typeface="Cambria Math" panose="02040503050406030204" pitchFamily="18" charset="0"/>
                          </a:rPr>
                          <m:t> </m:t>
                        </m:r>
                        <m:r>
                          <a:rPr lang="en-GB" sz="2800" b="0" i="1" smtClean="0">
                            <a:latin typeface="Cambria Math" panose="02040503050406030204" pitchFamily="18" charset="0"/>
                          </a:rPr>
                          <m:t>𝑡h𝑒</m:t>
                        </m:r>
                        <m:r>
                          <a:rPr lang="en-GB" sz="2800" b="0" i="1" smtClean="0">
                            <a:latin typeface="Cambria Math" panose="02040503050406030204" pitchFamily="18" charset="0"/>
                          </a:rPr>
                          <m:t> </m:t>
                        </m:r>
                        <m:r>
                          <a:rPr lang="en-GB" sz="2800" b="0" i="1" smtClean="0">
                            <a:latin typeface="Cambria Math" panose="02040503050406030204" pitchFamily="18" charset="0"/>
                          </a:rPr>
                          <m:t>𝑐𝑜𝑚𝑝𝑜𝑢𝑛𝑑</m:t>
                        </m:r>
                      </m:den>
                    </m:f>
                  </m:oMath>
                </a14:m>
                <a:r>
                  <a:rPr lang="en-GB" sz="2800" dirty="0">
                    <a:latin typeface="Century Gothic" panose="020B0502020202020204" pitchFamily="34" charset="0"/>
                  </a:rPr>
                  <a:t> x 100</a:t>
                </a:r>
              </a:p>
            </p:txBody>
          </p:sp>
        </mc:Choice>
        <mc:Fallback xmlns="">
          <p:sp>
            <p:nvSpPr>
              <p:cNvPr id="4" name="TextBox 3">
                <a:extLst>
                  <a:ext uri="{FF2B5EF4-FFF2-40B4-BE49-F238E27FC236}">
                    <a16:creationId xmlns:a16="http://schemas.microsoft.com/office/drawing/2014/main" id="{76339223-805E-D64E-ABEF-20D4DEC50971}"/>
                  </a:ext>
                </a:extLst>
              </p:cNvPr>
              <p:cNvSpPr txBox="1">
                <a:spLocks noRot="1" noChangeAspect="1" noMove="1" noResize="1" noEditPoints="1" noAdjustHandles="1" noChangeArrowheads="1" noChangeShapeType="1" noTextEdit="1"/>
              </p:cNvSpPr>
              <p:nvPr/>
            </p:nvSpPr>
            <p:spPr>
              <a:xfrm>
                <a:off x="1686170" y="2067687"/>
                <a:ext cx="8081315" cy="675378"/>
              </a:xfrm>
              <a:prstGeom prst="rect">
                <a:avLst/>
              </a:prstGeom>
              <a:blipFill>
                <a:blip r:embed="rId3"/>
                <a:stretch>
                  <a:fillRect l="-1727" t="-3636" r="-1256" b="-18182"/>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E55EB753-E1CC-2344-8297-B4E489C59C83}"/>
              </a:ext>
            </a:extLst>
          </p:cNvPr>
          <p:cNvSpPr txBox="1"/>
          <p:nvPr/>
        </p:nvSpPr>
        <p:spPr>
          <a:xfrm>
            <a:off x="351596" y="4319594"/>
            <a:ext cx="3228769"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1. A</a:t>
            </a:r>
            <a:r>
              <a:rPr lang="en-GB" sz="2400" b="1" baseline="-25000">
                <a:solidFill>
                  <a:schemeClr val="accent1"/>
                </a:solidFill>
                <a:latin typeface="Century Gothic" panose="020B0502020202020204" pitchFamily="34" charset="0"/>
              </a:rPr>
              <a:t>r </a:t>
            </a:r>
            <a:r>
              <a:rPr lang="en-GB" sz="2400" b="1">
                <a:solidFill>
                  <a:schemeClr val="accent1"/>
                </a:solidFill>
                <a:latin typeface="Century Gothic" panose="020B0502020202020204" pitchFamily="34" charset="0"/>
              </a:rPr>
              <a:t>of hydrogen = 1</a:t>
            </a:r>
          </a:p>
        </p:txBody>
      </p:sp>
      <p:sp>
        <p:nvSpPr>
          <p:cNvPr id="18" name="TextBox 17">
            <a:extLst>
              <a:ext uri="{FF2B5EF4-FFF2-40B4-BE49-F238E27FC236}">
                <a16:creationId xmlns:a16="http://schemas.microsoft.com/office/drawing/2014/main" id="{B913FB2B-CD9B-3E46-A542-6DA184DDDFDA}"/>
              </a:ext>
            </a:extLst>
          </p:cNvPr>
          <p:cNvSpPr txBox="1"/>
          <p:nvPr/>
        </p:nvSpPr>
        <p:spPr>
          <a:xfrm>
            <a:off x="703332" y="4697484"/>
            <a:ext cx="4820550"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Number of hydrogen atoms = 2</a:t>
            </a:r>
          </a:p>
        </p:txBody>
      </p:sp>
      <p:sp>
        <p:nvSpPr>
          <p:cNvPr id="19" name="TextBox 18">
            <a:extLst>
              <a:ext uri="{FF2B5EF4-FFF2-40B4-BE49-F238E27FC236}">
                <a16:creationId xmlns:a16="http://schemas.microsoft.com/office/drawing/2014/main" id="{ABA0AD39-74EF-3941-99C3-9508BE763EC7}"/>
              </a:ext>
            </a:extLst>
          </p:cNvPr>
          <p:cNvSpPr txBox="1"/>
          <p:nvPr/>
        </p:nvSpPr>
        <p:spPr>
          <a:xfrm>
            <a:off x="371475" y="5107631"/>
            <a:ext cx="2531462"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2. M</a:t>
            </a:r>
            <a:r>
              <a:rPr lang="en-GB" sz="2400" b="1" baseline="-25000">
                <a:solidFill>
                  <a:schemeClr val="accent1"/>
                </a:solidFill>
                <a:latin typeface="Century Gothic" panose="020B0502020202020204" pitchFamily="34" charset="0"/>
              </a:rPr>
              <a:t>r</a:t>
            </a:r>
            <a:r>
              <a:rPr lang="en-GB" sz="2400" b="1">
                <a:solidFill>
                  <a:schemeClr val="accent1"/>
                </a:solidFill>
                <a:latin typeface="Century Gothic" panose="020B0502020202020204" pitchFamily="34" charset="0"/>
              </a:rPr>
              <a:t> of H</a:t>
            </a:r>
            <a:r>
              <a:rPr lang="en-GB" sz="2400" b="1" baseline="-25000">
                <a:solidFill>
                  <a:schemeClr val="accent1"/>
                </a:solidFill>
                <a:latin typeface="Century Gothic" panose="020B0502020202020204" pitchFamily="34" charset="0"/>
              </a:rPr>
              <a:t>2</a:t>
            </a:r>
            <a:r>
              <a:rPr lang="en-GB" sz="2400" b="1">
                <a:solidFill>
                  <a:schemeClr val="accent1"/>
                </a:solidFill>
                <a:latin typeface="Century Gothic" panose="020B0502020202020204" pitchFamily="34" charset="0"/>
              </a:rPr>
              <a:t>O =18</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0AFEB80-05EF-5E47-A6AC-39A8CB9BEAF6}"/>
                  </a:ext>
                </a:extLst>
              </p:cNvPr>
              <p:cNvSpPr txBox="1"/>
              <p:nvPr/>
            </p:nvSpPr>
            <p:spPr>
              <a:xfrm>
                <a:off x="371475" y="5569296"/>
                <a:ext cx="1986441" cy="625941"/>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3. </a:t>
                </a:r>
                <a14:m>
                  <m:oMath xmlns:m="http://schemas.openxmlformats.org/officeDocument/2006/math">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𝟐</m:t>
                        </m:r>
                      </m:num>
                      <m:den>
                        <m:r>
                          <a:rPr lang="en-GB" sz="2400" b="1" i="1" smtClean="0">
                            <a:solidFill>
                              <a:schemeClr val="accent1"/>
                            </a:solidFill>
                            <a:latin typeface="Cambria Math" panose="02040503050406030204" pitchFamily="18" charset="0"/>
                          </a:rPr>
                          <m:t>𝟏𝟖</m:t>
                        </m:r>
                      </m:den>
                    </m:f>
                  </m:oMath>
                </a14:m>
                <a:r>
                  <a:rPr lang="en-GB" sz="2400" b="1">
                    <a:solidFill>
                      <a:schemeClr val="accent1"/>
                    </a:solidFill>
                    <a:latin typeface="Century Gothic" panose="020B0502020202020204" pitchFamily="34" charset="0"/>
                  </a:rPr>
                  <a:t> = 0.111</a:t>
                </a:r>
              </a:p>
            </p:txBody>
          </p:sp>
        </mc:Choice>
        <mc:Fallback xmlns="">
          <p:sp>
            <p:nvSpPr>
              <p:cNvPr id="21" name="TextBox 20">
                <a:extLst>
                  <a:ext uri="{FF2B5EF4-FFF2-40B4-BE49-F238E27FC236}">
                    <a16:creationId xmlns:a16="http://schemas.microsoft.com/office/drawing/2014/main" id="{F0AFEB80-05EF-5E47-A6AC-39A8CB9BEAF6}"/>
                  </a:ext>
                </a:extLst>
              </p:cNvPr>
              <p:cNvSpPr txBox="1">
                <a:spLocks noRot="1" noChangeAspect="1" noMove="1" noResize="1" noEditPoints="1" noAdjustHandles="1" noChangeArrowheads="1" noChangeShapeType="1" noTextEdit="1"/>
              </p:cNvSpPr>
              <p:nvPr/>
            </p:nvSpPr>
            <p:spPr>
              <a:xfrm>
                <a:off x="371475" y="5569296"/>
                <a:ext cx="1986441" cy="625941"/>
              </a:xfrm>
              <a:prstGeom prst="rect">
                <a:avLst/>
              </a:prstGeom>
              <a:blipFill>
                <a:blip r:embed="rId4"/>
                <a:stretch>
                  <a:fillRect l="-5096" r="-1274" b="-8000"/>
                </a:stretch>
              </a:blipFill>
            </p:spPr>
            <p:txBody>
              <a:bodyPr/>
              <a:lstStyle/>
              <a:p>
                <a:r>
                  <a:rPr lang="en-GB">
                    <a:noFill/>
                  </a:rPr>
                  <a:t> </a:t>
                </a:r>
              </a:p>
            </p:txBody>
          </p:sp>
        </mc:Fallback>
      </mc:AlternateContent>
      <p:sp>
        <p:nvSpPr>
          <p:cNvPr id="22" name="TextBox 21">
            <a:extLst>
              <a:ext uri="{FF2B5EF4-FFF2-40B4-BE49-F238E27FC236}">
                <a16:creationId xmlns:a16="http://schemas.microsoft.com/office/drawing/2014/main" id="{20BB427C-6791-3A45-8E66-FC7A98A912B9}"/>
              </a:ext>
            </a:extLst>
          </p:cNvPr>
          <p:cNvSpPr txBox="1"/>
          <p:nvPr/>
        </p:nvSpPr>
        <p:spPr>
          <a:xfrm>
            <a:off x="368928" y="6195237"/>
            <a:ext cx="3663182"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4. 0.111 x 100 = </a:t>
            </a:r>
            <a:r>
              <a:rPr lang="en-GB" sz="2400" b="1" u="sng">
                <a:solidFill>
                  <a:schemeClr val="accent1"/>
                </a:solidFill>
                <a:latin typeface="Century Gothic" panose="020B0502020202020204" pitchFamily="34" charset="0"/>
              </a:rPr>
              <a:t>11.11%</a:t>
            </a:r>
          </a:p>
        </p:txBody>
      </p:sp>
      <p:sp>
        <p:nvSpPr>
          <p:cNvPr id="23" name="Rectangle 22">
            <a:extLst>
              <a:ext uri="{FF2B5EF4-FFF2-40B4-BE49-F238E27FC236}">
                <a16:creationId xmlns:a16="http://schemas.microsoft.com/office/drawing/2014/main" id="{E3860521-5FD5-484D-8387-936F18467E00}"/>
              </a:ext>
            </a:extLst>
          </p:cNvPr>
          <p:cNvSpPr/>
          <p:nvPr/>
        </p:nvSpPr>
        <p:spPr>
          <a:xfrm>
            <a:off x="302933" y="3429000"/>
            <a:ext cx="6792008" cy="830997"/>
          </a:xfrm>
          <a:prstGeom prst="rect">
            <a:avLst/>
          </a:prstGeom>
        </p:spPr>
        <p:txBody>
          <a:bodyPr wrap="square">
            <a:spAutoFit/>
          </a:bodyPr>
          <a:lstStyle/>
          <a:p>
            <a:r>
              <a:rPr lang="en-GB" sz="2400" b="1">
                <a:latin typeface="Century Gothic" panose="020B0502020202020204" pitchFamily="34" charset="0"/>
              </a:rPr>
              <a:t>What is the Percentage by mass of oxygen in water (H</a:t>
            </a:r>
            <a:r>
              <a:rPr lang="en-GB" sz="2400" b="1" baseline="-25000">
                <a:latin typeface="Century Gothic" panose="020B0502020202020204" pitchFamily="34" charset="0"/>
              </a:rPr>
              <a:t>2</a:t>
            </a:r>
            <a:r>
              <a:rPr lang="en-GB" sz="2400" b="1">
                <a:latin typeface="Century Gothic" panose="020B0502020202020204" pitchFamily="34" charset="0"/>
              </a:rPr>
              <a:t>O)?</a:t>
            </a:r>
          </a:p>
        </p:txBody>
      </p:sp>
      <p:sp>
        <p:nvSpPr>
          <p:cNvPr id="24" name="TextBox 23">
            <a:extLst>
              <a:ext uri="{FF2B5EF4-FFF2-40B4-BE49-F238E27FC236}">
                <a16:creationId xmlns:a16="http://schemas.microsoft.com/office/drawing/2014/main" id="{A01F1EC2-7089-3C4F-B9B1-7D29E859D78F}"/>
              </a:ext>
            </a:extLst>
          </p:cNvPr>
          <p:cNvSpPr txBox="1"/>
          <p:nvPr/>
        </p:nvSpPr>
        <p:spPr>
          <a:xfrm>
            <a:off x="351596" y="4319594"/>
            <a:ext cx="3089307"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1. A</a:t>
            </a:r>
            <a:r>
              <a:rPr lang="en-GB" sz="2400" b="1" baseline="-25000">
                <a:solidFill>
                  <a:schemeClr val="accent1"/>
                </a:solidFill>
                <a:latin typeface="Century Gothic" panose="020B0502020202020204" pitchFamily="34" charset="0"/>
              </a:rPr>
              <a:t>r </a:t>
            </a:r>
            <a:r>
              <a:rPr lang="en-GB" sz="2400" b="1">
                <a:solidFill>
                  <a:schemeClr val="accent1"/>
                </a:solidFill>
                <a:latin typeface="Century Gothic" panose="020B0502020202020204" pitchFamily="34" charset="0"/>
              </a:rPr>
              <a:t>of oxygen = 16</a:t>
            </a:r>
          </a:p>
        </p:txBody>
      </p:sp>
      <p:sp>
        <p:nvSpPr>
          <p:cNvPr id="25" name="TextBox 24">
            <a:extLst>
              <a:ext uri="{FF2B5EF4-FFF2-40B4-BE49-F238E27FC236}">
                <a16:creationId xmlns:a16="http://schemas.microsoft.com/office/drawing/2014/main" id="{B13CF3E4-DA07-2B45-9C62-029D95B58D87}"/>
              </a:ext>
            </a:extLst>
          </p:cNvPr>
          <p:cNvSpPr txBox="1"/>
          <p:nvPr/>
        </p:nvSpPr>
        <p:spPr>
          <a:xfrm>
            <a:off x="703332" y="4697484"/>
            <a:ext cx="450796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Number of oxygen atoms = 1</a:t>
            </a:r>
          </a:p>
        </p:txBody>
      </p:sp>
      <p:sp>
        <p:nvSpPr>
          <p:cNvPr id="26" name="TextBox 25">
            <a:extLst>
              <a:ext uri="{FF2B5EF4-FFF2-40B4-BE49-F238E27FC236}">
                <a16:creationId xmlns:a16="http://schemas.microsoft.com/office/drawing/2014/main" id="{4E21340B-783F-CB49-93CC-C0CE05C0CC1C}"/>
              </a:ext>
            </a:extLst>
          </p:cNvPr>
          <p:cNvSpPr txBox="1"/>
          <p:nvPr/>
        </p:nvSpPr>
        <p:spPr>
          <a:xfrm>
            <a:off x="371475" y="5107631"/>
            <a:ext cx="2531462"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2. M</a:t>
            </a:r>
            <a:r>
              <a:rPr lang="en-GB" sz="2400" b="1" baseline="-25000">
                <a:solidFill>
                  <a:schemeClr val="accent1"/>
                </a:solidFill>
                <a:latin typeface="Century Gothic" panose="020B0502020202020204" pitchFamily="34" charset="0"/>
              </a:rPr>
              <a:t>r</a:t>
            </a:r>
            <a:r>
              <a:rPr lang="en-GB" sz="2400" b="1">
                <a:solidFill>
                  <a:schemeClr val="accent1"/>
                </a:solidFill>
                <a:latin typeface="Century Gothic" panose="020B0502020202020204" pitchFamily="34" charset="0"/>
              </a:rPr>
              <a:t> of H</a:t>
            </a:r>
            <a:r>
              <a:rPr lang="en-GB" sz="2400" b="1" baseline="-25000">
                <a:solidFill>
                  <a:schemeClr val="accent1"/>
                </a:solidFill>
                <a:latin typeface="Century Gothic" panose="020B0502020202020204" pitchFamily="34" charset="0"/>
              </a:rPr>
              <a:t>2</a:t>
            </a:r>
            <a:r>
              <a:rPr lang="en-GB" sz="2400" b="1">
                <a:solidFill>
                  <a:schemeClr val="accent1"/>
                </a:solidFill>
                <a:latin typeface="Century Gothic" panose="020B0502020202020204" pitchFamily="34" charset="0"/>
              </a:rPr>
              <a:t>O =18</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04195B9-B7DF-184D-BD88-C68CF007C946}"/>
                  </a:ext>
                </a:extLst>
              </p:cNvPr>
              <p:cNvSpPr txBox="1"/>
              <p:nvPr/>
            </p:nvSpPr>
            <p:spPr>
              <a:xfrm>
                <a:off x="371475" y="5569296"/>
                <a:ext cx="1936749" cy="625941"/>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3. </a:t>
                </a:r>
                <a14:m>
                  <m:oMath xmlns:m="http://schemas.openxmlformats.org/officeDocument/2006/math">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𝟏𝟔</m:t>
                        </m:r>
                      </m:num>
                      <m:den>
                        <m:r>
                          <a:rPr lang="en-GB" sz="2400" b="1" i="1" smtClean="0">
                            <a:solidFill>
                              <a:schemeClr val="accent1"/>
                            </a:solidFill>
                            <a:latin typeface="Cambria Math" panose="02040503050406030204" pitchFamily="18" charset="0"/>
                          </a:rPr>
                          <m:t>𝟏𝟖</m:t>
                        </m:r>
                      </m:den>
                    </m:f>
                  </m:oMath>
                </a14:m>
                <a:r>
                  <a:rPr lang="en-GB" sz="2400" b="1">
                    <a:solidFill>
                      <a:schemeClr val="accent1"/>
                    </a:solidFill>
                    <a:latin typeface="Century Gothic" panose="020B0502020202020204" pitchFamily="34" charset="0"/>
                  </a:rPr>
                  <a:t> = 0.888</a:t>
                </a:r>
              </a:p>
            </p:txBody>
          </p:sp>
        </mc:Choice>
        <mc:Fallback xmlns="">
          <p:sp>
            <p:nvSpPr>
              <p:cNvPr id="27" name="TextBox 26">
                <a:extLst>
                  <a:ext uri="{FF2B5EF4-FFF2-40B4-BE49-F238E27FC236}">
                    <a16:creationId xmlns:a16="http://schemas.microsoft.com/office/drawing/2014/main" id="{B04195B9-B7DF-184D-BD88-C68CF007C946}"/>
                  </a:ext>
                </a:extLst>
              </p:cNvPr>
              <p:cNvSpPr txBox="1">
                <a:spLocks noRot="1" noChangeAspect="1" noMove="1" noResize="1" noEditPoints="1" noAdjustHandles="1" noChangeArrowheads="1" noChangeShapeType="1" noTextEdit="1"/>
              </p:cNvSpPr>
              <p:nvPr/>
            </p:nvSpPr>
            <p:spPr>
              <a:xfrm>
                <a:off x="371475" y="5569296"/>
                <a:ext cx="1936749" cy="625941"/>
              </a:xfrm>
              <a:prstGeom prst="rect">
                <a:avLst/>
              </a:prstGeom>
              <a:blipFill>
                <a:blip r:embed="rId5"/>
                <a:stretch>
                  <a:fillRect l="-5229" r="-3922" b="-8000"/>
                </a:stretch>
              </a:blipFill>
            </p:spPr>
            <p:txBody>
              <a:bodyPr/>
              <a:lstStyle/>
              <a:p>
                <a:r>
                  <a:rPr lang="en-GB">
                    <a:noFill/>
                  </a:rPr>
                  <a:t> </a:t>
                </a:r>
              </a:p>
            </p:txBody>
          </p:sp>
        </mc:Fallback>
      </mc:AlternateContent>
      <p:sp>
        <p:nvSpPr>
          <p:cNvPr id="28" name="TextBox 27">
            <a:extLst>
              <a:ext uri="{FF2B5EF4-FFF2-40B4-BE49-F238E27FC236}">
                <a16:creationId xmlns:a16="http://schemas.microsoft.com/office/drawing/2014/main" id="{7C5257B1-2419-4A49-AD81-13D260C673E0}"/>
              </a:ext>
            </a:extLst>
          </p:cNvPr>
          <p:cNvSpPr txBox="1"/>
          <p:nvPr/>
        </p:nvSpPr>
        <p:spPr>
          <a:xfrm>
            <a:off x="368928" y="6195237"/>
            <a:ext cx="3403496"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4. 0.888 x 100 = </a:t>
            </a:r>
            <a:r>
              <a:rPr lang="en-GB" sz="2400" b="1" u="sng" dirty="0">
                <a:solidFill>
                  <a:schemeClr val="accent1"/>
                </a:solidFill>
                <a:latin typeface="Century Gothic" panose="020B0502020202020204" pitchFamily="34" charset="0"/>
              </a:rPr>
              <a:t>88.8%</a:t>
            </a:r>
          </a:p>
        </p:txBody>
      </p:sp>
    </p:spTree>
    <p:extLst>
      <p:ext uri="{BB962C8B-B14F-4D97-AF65-F5344CB8AC3E}">
        <p14:creationId xmlns:p14="http://schemas.microsoft.com/office/powerpoint/2010/main" val="305185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6"/>
                                        </p:tgtEl>
                                      </p:cBhvr>
                                    </p:animEffect>
                                    <p:set>
                                      <p:cBhvr>
                                        <p:cTn id="70" dur="1" fill="hold">
                                          <p:stCondLst>
                                            <p:cond delay="499"/>
                                          </p:stCondLst>
                                        </p:cTn>
                                        <p:tgtEl>
                                          <p:spTgt spid="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8"/>
                                        </p:tgtEl>
                                      </p:cBhvr>
                                    </p:animEffect>
                                    <p:set>
                                      <p:cBhvr>
                                        <p:cTn id="73" dur="1" fill="hold">
                                          <p:stCondLst>
                                            <p:cond delay="499"/>
                                          </p:stCondLst>
                                        </p:cTn>
                                        <p:tgtEl>
                                          <p:spTgt spid="18"/>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9"/>
                                        </p:tgtEl>
                                      </p:cBhvr>
                                    </p:animEffect>
                                    <p:set>
                                      <p:cBhvr>
                                        <p:cTn id="76" dur="1" fill="hold">
                                          <p:stCondLst>
                                            <p:cond delay="499"/>
                                          </p:stCondLst>
                                        </p:cTn>
                                        <p:tgtEl>
                                          <p:spTgt spid="19"/>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21"/>
                                        </p:tgtEl>
                                      </p:cBhvr>
                                    </p:animEffect>
                                    <p:set>
                                      <p:cBhvr>
                                        <p:cTn id="79" dur="1" fill="hold">
                                          <p:stCondLst>
                                            <p:cond delay="499"/>
                                          </p:stCondLst>
                                        </p:cTn>
                                        <p:tgtEl>
                                          <p:spTgt spid="21"/>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2"/>
                                        </p:tgtEl>
                                      </p:cBhvr>
                                    </p:animEffect>
                                    <p:set>
                                      <p:cBhvr>
                                        <p:cTn id="82" dur="1" fill="hold">
                                          <p:stCondLst>
                                            <p:cond delay="499"/>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500"/>
                                        <p:tgtEl>
                                          <p:spTgt spid="2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500"/>
                                        <p:tgtEl>
                                          <p:spTgt spid="2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28"/>
                                        </p:tgtEl>
                                        <p:attrNameLst>
                                          <p:attrName>style.visibility</p:attrName>
                                        </p:attrNameLst>
                                      </p:cBhvr>
                                      <p:to>
                                        <p:strVal val="visible"/>
                                      </p:to>
                                    </p:set>
                                    <p:animEffect transition="in" filter="fade">
                                      <p:cBhvr>
                                        <p:cTn id="112" dur="500"/>
                                        <p:tgtEl>
                                          <p:spTgt spid="2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500"/>
                                        <p:tgtEl>
                                          <p:spTgt spid="23"/>
                                        </p:tgtEl>
                                      </p:cBhvr>
                                    </p:animEffect>
                                    <p:set>
                                      <p:cBhvr>
                                        <p:cTn id="117" dur="1" fill="hold">
                                          <p:stCondLst>
                                            <p:cond delay="499"/>
                                          </p:stCondLst>
                                        </p:cTn>
                                        <p:tgtEl>
                                          <p:spTgt spid="23"/>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24"/>
                                        </p:tgtEl>
                                      </p:cBhvr>
                                    </p:animEffect>
                                    <p:set>
                                      <p:cBhvr>
                                        <p:cTn id="120" dur="1" fill="hold">
                                          <p:stCondLst>
                                            <p:cond delay="499"/>
                                          </p:stCondLst>
                                        </p:cTn>
                                        <p:tgtEl>
                                          <p:spTgt spid="24"/>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25"/>
                                        </p:tgtEl>
                                      </p:cBhvr>
                                    </p:animEffect>
                                    <p:set>
                                      <p:cBhvr>
                                        <p:cTn id="123" dur="1" fill="hold">
                                          <p:stCondLst>
                                            <p:cond delay="499"/>
                                          </p:stCondLst>
                                        </p:cTn>
                                        <p:tgtEl>
                                          <p:spTgt spid="2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26"/>
                                        </p:tgtEl>
                                      </p:cBhvr>
                                    </p:animEffect>
                                    <p:set>
                                      <p:cBhvr>
                                        <p:cTn id="126" dur="1" fill="hold">
                                          <p:stCondLst>
                                            <p:cond delay="499"/>
                                          </p:stCondLst>
                                        </p:cTn>
                                        <p:tgtEl>
                                          <p:spTgt spid="26"/>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27"/>
                                        </p:tgtEl>
                                      </p:cBhvr>
                                    </p:animEffect>
                                    <p:set>
                                      <p:cBhvr>
                                        <p:cTn id="129" dur="1" fill="hold">
                                          <p:stCondLst>
                                            <p:cond delay="499"/>
                                          </p:stCondLst>
                                        </p:cTn>
                                        <p:tgtEl>
                                          <p:spTgt spid="27"/>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28"/>
                                        </p:tgtEl>
                                      </p:cBhvr>
                                    </p:animEffect>
                                    <p:set>
                                      <p:cBhvr>
                                        <p:cTn id="132"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0" grpId="0"/>
      <p:bldP spid="20" grpId="1"/>
      <p:bldP spid="10" grpId="0" animBg="1"/>
      <p:bldP spid="14" grpId="0"/>
      <p:bldP spid="15" grpId="0"/>
      <p:bldP spid="16" grpId="0"/>
      <p:bldP spid="4" grpId="0"/>
      <p:bldP spid="6" grpId="0"/>
      <p:bldP spid="6" grpId="1"/>
      <p:bldP spid="18" grpId="0"/>
      <p:bldP spid="18" grpId="1"/>
      <p:bldP spid="19" grpId="0"/>
      <p:bldP spid="19"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Lst>
  </p:timing>
</p:sld>
</file>

<file path=ppt/theme/theme1.xml><?xml version="1.0" encoding="utf-8"?>
<a:theme xmlns:a="http://schemas.openxmlformats.org/drawingml/2006/main" name="1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MediaLengthInSeconds xmlns="9dd66dd2-dc2f-4e10-8286-f1da66314693" xsi:nil="true"/>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BFF4F5-0F63-4DFD-8079-F9749FAF1F9F}">
  <ds:schemaRefs>
    <ds:schemaRef ds:uri="http://schemas.microsoft.com/sharepoint/v3/contenttype/forms"/>
  </ds:schemaRefs>
</ds:datastoreItem>
</file>

<file path=customXml/itemProps2.xml><?xml version="1.0" encoding="utf-8"?>
<ds:datastoreItem xmlns:ds="http://schemas.openxmlformats.org/officeDocument/2006/customXml" ds:itemID="{CF352CD0-1AD2-450D-8193-61E8EFAC79ED}">
  <ds:schemaRefs>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schemas.microsoft.com/office/infopath/2007/PartnerControls"/>
    <ds:schemaRef ds:uri="http://purl.org/dc/elements/1.1/"/>
    <ds:schemaRef ds:uri="http://purl.org/dc/terms/"/>
    <ds:schemaRef ds:uri="e7f29ac3-c74a-46a7-9e80-ec6458dc319f"/>
    <ds:schemaRef ds:uri="9dd66dd2-dc2f-4e10-8286-f1da66314693"/>
    <ds:schemaRef ds:uri="http://purl.org/dc/dcmitype/"/>
    <ds:schemaRef ds:uri="9c6500c0-19b7-4dc1-a957-fb6bf8f5f217"/>
    <ds:schemaRef ds:uri="bc34c7f9-2a63-480c-a23f-5ee123a98b8e"/>
  </ds:schemaRefs>
</ds:datastoreItem>
</file>

<file path=customXml/itemProps3.xml><?xml version="1.0" encoding="utf-8"?>
<ds:datastoreItem xmlns:ds="http://schemas.openxmlformats.org/officeDocument/2006/customXml" ds:itemID="{D04CCF0F-3AC9-49CE-9370-2694FA55596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622</TotalTime>
  <Words>2300</Words>
  <Application>Microsoft Macintosh PowerPoint</Application>
  <PresentationFormat>Widescreen</PresentationFormat>
  <Paragraphs>224</Paragraphs>
  <Slides>16</Slides>
  <Notes>11</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Aptos</vt:lpstr>
      <vt:lpstr>Aptos Display</vt:lpstr>
      <vt:lpstr>Arial</vt:lpstr>
      <vt:lpstr>Calibri</vt:lpstr>
      <vt:lpstr>Cambria Math</vt:lpstr>
      <vt:lpstr>Century Gothic</vt:lpstr>
      <vt:lpstr>Georgia</vt:lpstr>
      <vt:lpstr>Wingdings</vt:lpstr>
      <vt:lpstr>1_B2.2.11 Feedback lesson</vt:lpstr>
      <vt:lpstr>Office Theme</vt:lpstr>
      <vt:lpstr>PowerPoint Presentation</vt:lpstr>
      <vt:lpstr>PowerPoint Presentation</vt:lpstr>
      <vt:lpstr>PowerPoint Presentation</vt:lpstr>
      <vt:lpstr>PowerPoint Presentation</vt:lpstr>
      <vt:lpstr>MWB Quiz</vt:lpstr>
      <vt:lpstr>MWB Quiz</vt:lpstr>
      <vt:lpstr>PowerPoint Presentation</vt:lpstr>
      <vt:lpstr>Percentage by mass</vt:lpstr>
      <vt:lpstr>Percentage by mass</vt:lpstr>
      <vt:lpstr>Percentage by mass</vt:lpstr>
      <vt:lpstr>What is the percentage by mass of carbon in CO2?</vt:lpstr>
      <vt:lpstr>I: Worked example</vt:lpstr>
      <vt:lpstr>We: Worked example</vt:lpstr>
      <vt:lpstr>You: Worked example</vt:lpstr>
      <vt:lpstr>Percentage Composition Calculation worksheet</vt:lpstr>
      <vt:lpstr>PowerPoint Presentation</vt:lpstr>
    </vt:vector>
  </TitlesOfParts>
  <Company>ARK Kingsway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Maria Sharif</cp:lastModifiedBy>
  <cp:revision>9</cp:revision>
  <dcterms:created xsi:type="dcterms:W3CDTF">2019-03-21T11:24:14Z</dcterms:created>
  <dcterms:modified xsi:type="dcterms:W3CDTF">2026-01-28T06:37:50Z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75123500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y fmtid="{D5CDD505-2E9C-101B-9397-08002B2CF9AE}" pid="9" name="TriggerFlowInfo">
    <vt:lpwstr/>
  </property>
</Properties>
</file>